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" initials="E" lastIdx="1" clrIdx="0">
    <p:extLst>
      <p:ext uri="{19B8F6BF-5375-455C-9EA6-DF929625EA0E}">
        <p15:presenceInfo xmlns:p15="http://schemas.microsoft.com/office/powerpoint/2012/main" userId="E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4-16T15:59:58.753" idx="1">
    <p:pos x="10" y="10"/>
    <p:text/>
    <p:extLst>
      <p:ext uri="{C676402C-5697-4E1C-873F-D02D1690AC5C}">
        <p15:threadingInfo xmlns:p15="http://schemas.microsoft.com/office/powerpoint/2012/main" timeZoneBias="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BB2575-6918-496F-A06A-1C12277CBBBF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6E8D-68DB-4DBA-A566-797EF6CCC494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8304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3802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8713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817371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533259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3431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742853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5723179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87829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15703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962131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64770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92149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9813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35555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79188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29620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81353-1366-4DD9-9548-9CF51C225750}" type="datetimeFigureOut">
              <a:rPr lang="es-AR" smtClean="0"/>
              <a:t>22/4/2020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2AA604-191C-4276-AB86-DD91219AD4A9}" type="slidenum">
              <a:rPr lang="es-AR" smtClean="0"/>
              <a:t>‹#›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8885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5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54.png"/><Relationship Id="rId2" Type="http://schemas.openxmlformats.org/officeDocument/2006/relationships/image" Target="../media/image14.png"/><Relationship Id="rId16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3.png"/><Relationship Id="rId5" Type="http://schemas.openxmlformats.org/officeDocument/2006/relationships/image" Target="../media/image17.png"/><Relationship Id="rId15" Type="http://schemas.openxmlformats.org/officeDocument/2006/relationships/image" Target="../media/image57.png"/><Relationship Id="rId10" Type="http://schemas.openxmlformats.org/officeDocument/2006/relationships/image" Target="../media/image5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55.png"/><Relationship Id="rId18" Type="http://schemas.openxmlformats.org/officeDocument/2006/relationships/image" Target="../media/image63.png"/><Relationship Id="rId3" Type="http://schemas.openxmlformats.org/officeDocument/2006/relationships/image" Target="../media/image15.png"/><Relationship Id="rId21" Type="http://schemas.openxmlformats.org/officeDocument/2006/relationships/comments" Target="../comments/comment1.xml"/><Relationship Id="rId7" Type="http://schemas.openxmlformats.org/officeDocument/2006/relationships/image" Target="../media/image19.png"/><Relationship Id="rId12" Type="http://schemas.openxmlformats.org/officeDocument/2006/relationships/image" Target="../media/image61.png"/><Relationship Id="rId17" Type="http://schemas.openxmlformats.org/officeDocument/2006/relationships/image" Target="../media/image62.png"/><Relationship Id="rId2" Type="http://schemas.openxmlformats.org/officeDocument/2006/relationships/image" Target="../media/image14.png"/><Relationship Id="rId16" Type="http://schemas.openxmlformats.org/officeDocument/2006/relationships/image" Target="../media/image58.png"/><Relationship Id="rId20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60.png"/><Relationship Id="rId5" Type="http://schemas.openxmlformats.org/officeDocument/2006/relationships/image" Target="../media/image17.png"/><Relationship Id="rId15" Type="http://schemas.openxmlformats.org/officeDocument/2006/relationships/image" Target="../media/image57.png"/><Relationship Id="rId10" Type="http://schemas.openxmlformats.org/officeDocument/2006/relationships/image" Target="../media/image59.png"/><Relationship Id="rId19" Type="http://schemas.openxmlformats.org/officeDocument/2006/relationships/image" Target="../media/image64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png"/><Relationship Id="rId18" Type="http://schemas.openxmlformats.org/officeDocument/2006/relationships/image" Target="../media/image83.png"/><Relationship Id="rId26" Type="http://schemas.openxmlformats.org/officeDocument/2006/relationships/image" Target="../media/image91.png"/><Relationship Id="rId3" Type="http://schemas.openxmlformats.org/officeDocument/2006/relationships/image" Target="../media/image68.png"/><Relationship Id="rId21" Type="http://schemas.openxmlformats.org/officeDocument/2006/relationships/image" Target="../media/image86.png"/><Relationship Id="rId7" Type="http://schemas.openxmlformats.org/officeDocument/2006/relationships/image" Target="../media/image72.png"/><Relationship Id="rId12" Type="http://schemas.openxmlformats.org/officeDocument/2006/relationships/image" Target="../media/image77.png"/><Relationship Id="rId17" Type="http://schemas.openxmlformats.org/officeDocument/2006/relationships/image" Target="../media/image82.png"/><Relationship Id="rId25" Type="http://schemas.openxmlformats.org/officeDocument/2006/relationships/image" Target="../media/image90.png"/><Relationship Id="rId2" Type="http://schemas.openxmlformats.org/officeDocument/2006/relationships/image" Target="../media/image67.png"/><Relationship Id="rId16" Type="http://schemas.openxmlformats.org/officeDocument/2006/relationships/image" Target="../media/image81.png"/><Relationship Id="rId20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76.png"/><Relationship Id="rId24" Type="http://schemas.openxmlformats.org/officeDocument/2006/relationships/image" Target="../media/image89.png"/><Relationship Id="rId5" Type="http://schemas.openxmlformats.org/officeDocument/2006/relationships/image" Target="../media/image70.png"/><Relationship Id="rId15" Type="http://schemas.openxmlformats.org/officeDocument/2006/relationships/image" Target="../media/image80.png"/><Relationship Id="rId23" Type="http://schemas.openxmlformats.org/officeDocument/2006/relationships/image" Target="../media/image88.png"/><Relationship Id="rId28" Type="http://schemas.openxmlformats.org/officeDocument/2006/relationships/image" Target="../media/image93.png"/><Relationship Id="rId10" Type="http://schemas.openxmlformats.org/officeDocument/2006/relationships/image" Target="../media/image75.png"/><Relationship Id="rId19" Type="http://schemas.openxmlformats.org/officeDocument/2006/relationships/image" Target="../media/image84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79.png"/><Relationship Id="rId22" Type="http://schemas.openxmlformats.org/officeDocument/2006/relationships/image" Target="../media/image87.png"/><Relationship Id="rId27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96.png"/><Relationship Id="rId18" Type="http://schemas.openxmlformats.org/officeDocument/2006/relationships/image" Target="../media/image101.png"/><Relationship Id="rId26" Type="http://schemas.openxmlformats.org/officeDocument/2006/relationships/image" Target="../media/image109.png"/><Relationship Id="rId3" Type="http://schemas.openxmlformats.org/officeDocument/2006/relationships/image" Target="../media/image68.png"/><Relationship Id="rId21" Type="http://schemas.openxmlformats.org/officeDocument/2006/relationships/image" Target="../media/image104.png"/><Relationship Id="rId7" Type="http://schemas.openxmlformats.org/officeDocument/2006/relationships/image" Target="../media/image72.png"/><Relationship Id="rId12" Type="http://schemas.openxmlformats.org/officeDocument/2006/relationships/image" Target="../media/image95.png"/><Relationship Id="rId17" Type="http://schemas.openxmlformats.org/officeDocument/2006/relationships/image" Target="../media/image100.png"/><Relationship Id="rId25" Type="http://schemas.openxmlformats.org/officeDocument/2006/relationships/image" Target="../media/image108.png"/><Relationship Id="rId2" Type="http://schemas.openxmlformats.org/officeDocument/2006/relationships/image" Target="../media/image67.png"/><Relationship Id="rId16" Type="http://schemas.openxmlformats.org/officeDocument/2006/relationships/image" Target="../media/image99.png"/><Relationship Id="rId20" Type="http://schemas.openxmlformats.org/officeDocument/2006/relationships/image" Target="../media/image103.png"/><Relationship Id="rId29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image" Target="../media/image94.png"/><Relationship Id="rId24" Type="http://schemas.openxmlformats.org/officeDocument/2006/relationships/image" Target="../media/image107.png"/><Relationship Id="rId5" Type="http://schemas.openxmlformats.org/officeDocument/2006/relationships/image" Target="../media/image70.png"/><Relationship Id="rId15" Type="http://schemas.openxmlformats.org/officeDocument/2006/relationships/image" Target="../media/image98.png"/><Relationship Id="rId23" Type="http://schemas.openxmlformats.org/officeDocument/2006/relationships/image" Target="../media/image106.png"/><Relationship Id="rId28" Type="http://schemas.openxmlformats.org/officeDocument/2006/relationships/image" Target="../media/image111.png"/><Relationship Id="rId10" Type="http://schemas.openxmlformats.org/officeDocument/2006/relationships/image" Target="../media/image75.png"/><Relationship Id="rId19" Type="http://schemas.openxmlformats.org/officeDocument/2006/relationships/image" Target="../media/image102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Relationship Id="rId14" Type="http://schemas.openxmlformats.org/officeDocument/2006/relationships/image" Target="../media/image97.png"/><Relationship Id="rId22" Type="http://schemas.openxmlformats.org/officeDocument/2006/relationships/image" Target="../media/image105.png"/><Relationship Id="rId27" Type="http://schemas.openxmlformats.org/officeDocument/2006/relationships/image" Target="../media/image110.png"/><Relationship Id="rId30" Type="http://schemas.openxmlformats.org/officeDocument/2006/relationships/image" Target="../media/image1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png"/><Relationship Id="rId7" Type="http://schemas.openxmlformats.org/officeDocument/2006/relationships/image" Target="../media/image126.png"/><Relationship Id="rId12" Type="http://schemas.openxmlformats.org/officeDocument/2006/relationships/image" Target="../media/image131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openxmlformats.org/officeDocument/2006/relationships/image" Target="../media/image124.png"/><Relationship Id="rId10" Type="http://schemas.openxmlformats.org/officeDocument/2006/relationships/image" Target="../media/image129.png"/><Relationship Id="rId4" Type="http://schemas.openxmlformats.org/officeDocument/2006/relationships/image" Target="../media/image123.png"/><Relationship Id="rId9" Type="http://schemas.openxmlformats.org/officeDocument/2006/relationships/image" Target="../media/image1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134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11" Type="http://schemas.openxmlformats.org/officeDocument/2006/relationships/image" Target="../media/image135.png"/><Relationship Id="rId5" Type="http://schemas.openxmlformats.org/officeDocument/2006/relationships/image" Target="../media/image132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140.png"/><Relationship Id="rId18" Type="http://schemas.openxmlformats.org/officeDocument/2006/relationships/image" Target="../media/image145.png"/><Relationship Id="rId3" Type="http://schemas.openxmlformats.org/officeDocument/2006/relationships/image" Target="../media/image69.png"/><Relationship Id="rId21" Type="http://schemas.openxmlformats.org/officeDocument/2006/relationships/image" Target="../media/image148.png"/><Relationship Id="rId7" Type="http://schemas.openxmlformats.org/officeDocument/2006/relationships/image" Target="../media/image73.png"/><Relationship Id="rId12" Type="http://schemas.openxmlformats.org/officeDocument/2006/relationships/image" Target="../media/image139.png"/><Relationship Id="rId17" Type="http://schemas.openxmlformats.org/officeDocument/2006/relationships/image" Target="../media/image144.png"/><Relationship Id="rId25" Type="http://schemas.openxmlformats.org/officeDocument/2006/relationships/image" Target="../media/image152.png"/><Relationship Id="rId2" Type="http://schemas.openxmlformats.org/officeDocument/2006/relationships/image" Target="../media/image68.png"/><Relationship Id="rId16" Type="http://schemas.openxmlformats.org/officeDocument/2006/relationships/image" Target="../media/image143.png"/><Relationship Id="rId20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11" Type="http://schemas.openxmlformats.org/officeDocument/2006/relationships/image" Target="../media/image138.png"/><Relationship Id="rId24" Type="http://schemas.openxmlformats.org/officeDocument/2006/relationships/image" Target="../media/image151.png"/><Relationship Id="rId5" Type="http://schemas.openxmlformats.org/officeDocument/2006/relationships/image" Target="../media/image71.png"/><Relationship Id="rId15" Type="http://schemas.openxmlformats.org/officeDocument/2006/relationships/image" Target="../media/image142.png"/><Relationship Id="rId23" Type="http://schemas.openxmlformats.org/officeDocument/2006/relationships/image" Target="../media/image150.png"/><Relationship Id="rId10" Type="http://schemas.openxmlformats.org/officeDocument/2006/relationships/image" Target="../media/image137.png"/><Relationship Id="rId19" Type="http://schemas.openxmlformats.org/officeDocument/2006/relationships/image" Target="../media/image146.png"/><Relationship Id="rId4" Type="http://schemas.openxmlformats.org/officeDocument/2006/relationships/image" Target="../media/image70.png"/><Relationship Id="rId9" Type="http://schemas.openxmlformats.org/officeDocument/2006/relationships/image" Target="../media/image136.png"/><Relationship Id="rId14" Type="http://schemas.openxmlformats.org/officeDocument/2006/relationships/image" Target="../media/image141.png"/><Relationship Id="rId22" Type="http://schemas.openxmlformats.org/officeDocument/2006/relationships/image" Target="../media/image14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image" Target="../media/image154.png"/><Relationship Id="rId7" Type="http://schemas.openxmlformats.org/officeDocument/2006/relationships/image" Target="../media/image158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7.png"/><Relationship Id="rId5" Type="http://schemas.openxmlformats.org/officeDocument/2006/relationships/image" Target="../media/image156.png"/><Relationship Id="rId4" Type="http://schemas.openxmlformats.org/officeDocument/2006/relationships/image" Target="../media/image1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6.png"/><Relationship Id="rId3" Type="http://schemas.openxmlformats.org/officeDocument/2006/relationships/image" Target="../media/image161.png"/><Relationship Id="rId7" Type="http://schemas.openxmlformats.org/officeDocument/2006/relationships/image" Target="../media/image165.png"/><Relationship Id="rId12" Type="http://schemas.openxmlformats.org/officeDocument/2006/relationships/image" Target="../media/image170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4.png"/><Relationship Id="rId11" Type="http://schemas.openxmlformats.org/officeDocument/2006/relationships/image" Target="../media/image169.png"/><Relationship Id="rId5" Type="http://schemas.openxmlformats.org/officeDocument/2006/relationships/image" Target="../media/image163.png"/><Relationship Id="rId10" Type="http://schemas.openxmlformats.org/officeDocument/2006/relationships/image" Target="../media/image168.png"/><Relationship Id="rId4" Type="http://schemas.openxmlformats.org/officeDocument/2006/relationships/image" Target="../media/image162.png"/><Relationship Id="rId9" Type="http://schemas.openxmlformats.org/officeDocument/2006/relationships/image" Target="../media/image16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4.png"/><Relationship Id="rId3" Type="http://schemas.openxmlformats.org/officeDocument/2006/relationships/image" Target="../media/image171.png"/><Relationship Id="rId7" Type="http://schemas.openxmlformats.org/officeDocument/2006/relationships/image" Target="../media/image173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png"/><Relationship Id="rId5" Type="http://schemas.openxmlformats.org/officeDocument/2006/relationships/image" Target="../media/image172.png"/><Relationship Id="rId4" Type="http://schemas.openxmlformats.org/officeDocument/2006/relationships/image" Target="../media/image15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3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9.png"/><Relationship Id="rId5" Type="http://schemas.openxmlformats.org/officeDocument/2006/relationships/image" Target="../media/image17.png"/><Relationship Id="rId10" Type="http://schemas.openxmlformats.org/officeDocument/2006/relationships/image" Target="../media/image28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4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3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32.png"/><Relationship Id="rId5" Type="http://schemas.openxmlformats.org/officeDocument/2006/relationships/image" Target="../media/image17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7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30.png"/><Relationship Id="rId2" Type="http://schemas.openxmlformats.org/officeDocument/2006/relationships/image" Target="../media/image14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9.png"/><Relationship Id="rId5" Type="http://schemas.openxmlformats.org/officeDocument/2006/relationships/image" Target="../media/image17.png"/><Relationship Id="rId15" Type="http://schemas.openxmlformats.org/officeDocument/2006/relationships/image" Target="../media/image39.png"/><Relationship Id="rId10" Type="http://schemas.openxmlformats.org/officeDocument/2006/relationships/image" Target="../media/image28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17" Type="http://schemas.openxmlformats.org/officeDocument/2006/relationships/image" Target="../media/image43.png"/><Relationship Id="rId2" Type="http://schemas.openxmlformats.org/officeDocument/2006/relationships/image" Target="../media/image14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26.png"/><Relationship Id="rId5" Type="http://schemas.openxmlformats.org/officeDocument/2006/relationships/image" Target="../media/image17.png"/><Relationship Id="rId15" Type="http://schemas.openxmlformats.org/officeDocument/2006/relationships/image" Target="../media/image42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47.png"/><Relationship Id="rId18" Type="http://schemas.openxmlformats.org/officeDocument/2006/relationships/image" Target="../media/image51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46.png"/><Relationship Id="rId17" Type="http://schemas.openxmlformats.org/officeDocument/2006/relationships/image" Target="../media/image50.png"/><Relationship Id="rId2" Type="http://schemas.openxmlformats.org/officeDocument/2006/relationships/image" Target="../media/image14.png"/><Relationship Id="rId16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45.png"/><Relationship Id="rId5" Type="http://schemas.openxmlformats.org/officeDocument/2006/relationships/image" Target="../media/image17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F60DF-D8AE-4596-9C8C-F04CF824C3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AR" dirty="0"/>
              <a:t>Sistemas Discretos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6BA584-E589-4A12-962A-AC91BCCE11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AR" dirty="0"/>
              <a:t>Ejercicio 4-1</a:t>
            </a:r>
          </a:p>
        </p:txBody>
      </p:sp>
    </p:spTree>
    <p:extLst>
      <p:ext uri="{BB962C8B-B14F-4D97-AF65-F5344CB8AC3E}">
        <p14:creationId xmlns:p14="http://schemas.microsoft.com/office/powerpoint/2010/main" val="3395260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blipFill>
                <a:blip r:embed="rId11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/>
              <p:nvPr/>
            </p:nvSpPr>
            <p:spPr>
              <a:xfrm>
                <a:off x="7602890" y="2194437"/>
                <a:ext cx="92666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194437"/>
                <a:ext cx="926664" cy="41549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543A474-5522-4EE5-A34F-600ED087CCE4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/>
              <p:nvPr/>
            </p:nvSpPr>
            <p:spPr>
              <a:xfrm>
                <a:off x="7602890" y="2503313"/>
                <a:ext cx="122802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503313"/>
                <a:ext cx="1228028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FE5882C-ED6A-437D-B715-C41AD7C1F9BF}"/>
                  </a:ext>
                </a:extLst>
              </p:cNvPr>
              <p:cNvSpPr txBox="1"/>
              <p:nvPr/>
            </p:nvSpPr>
            <p:spPr>
              <a:xfrm>
                <a:off x="7602890" y="2809423"/>
                <a:ext cx="105490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FE5882C-ED6A-437D-B715-C41AD7C1F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809423"/>
                <a:ext cx="1054904" cy="4154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9855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=4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blipFill>
                <a:blip r:embed="rId11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/>
              <p:nvPr/>
            </p:nvSpPr>
            <p:spPr>
              <a:xfrm>
                <a:off x="7602890" y="2194437"/>
                <a:ext cx="92666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194437"/>
                <a:ext cx="926664" cy="41549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543A474-5522-4EE5-A34F-600ED087CCE4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/>
              <p:nvPr/>
            </p:nvSpPr>
            <p:spPr>
              <a:xfrm>
                <a:off x="7602890" y="2503313"/>
                <a:ext cx="122802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503313"/>
                <a:ext cx="1228028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FE5882C-ED6A-437D-B715-C41AD7C1F9BF}"/>
                  </a:ext>
                </a:extLst>
              </p:cNvPr>
              <p:cNvSpPr txBox="1"/>
              <p:nvPr/>
            </p:nvSpPr>
            <p:spPr>
              <a:xfrm>
                <a:off x="7602890" y="2809423"/>
                <a:ext cx="105490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FE5882C-ED6A-437D-B715-C41AD7C1F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809423"/>
                <a:ext cx="1054904" cy="4154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82448C4-1BBD-4915-A7A2-5A3CDB1023C3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301505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(4)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82448C4-1BBD-4915-A7A2-5A3CDB1023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3015056" cy="276999"/>
              </a:xfrm>
              <a:prstGeom prst="rect">
                <a:avLst/>
              </a:prstGeom>
              <a:blipFill>
                <a:blip r:embed="rId17"/>
                <a:stretch>
                  <a:fillRect r="-1012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D346975-F9BD-45C2-A35F-5E10A476FB82}"/>
                  </a:ext>
                </a:extLst>
              </p:cNvPr>
              <p:cNvSpPr txBox="1"/>
              <p:nvPr/>
            </p:nvSpPr>
            <p:spPr>
              <a:xfrm>
                <a:off x="4812339" y="4392860"/>
                <a:ext cx="269169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×36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BD346975-F9BD-45C2-A35F-5E10A476FB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2339" y="4392860"/>
                <a:ext cx="2691699" cy="276999"/>
              </a:xfrm>
              <a:prstGeom prst="rect">
                <a:avLst/>
              </a:prstGeom>
              <a:blipFill>
                <a:blip r:embed="rId18"/>
                <a:stretch>
                  <a:fillRect l="-679" r="-135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E91A7FA-E425-4E8E-8681-3049EC9A54F2}"/>
                  </a:ext>
                </a:extLst>
              </p:cNvPr>
              <p:cNvSpPr txBox="1"/>
              <p:nvPr/>
            </p:nvSpPr>
            <p:spPr>
              <a:xfrm>
                <a:off x="4825249" y="4783841"/>
                <a:ext cx="20656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=−71−3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(5)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E91A7FA-E425-4E8E-8681-3049EC9A54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5249" y="4783841"/>
                <a:ext cx="2065694" cy="276999"/>
              </a:xfrm>
              <a:prstGeom prst="rect">
                <a:avLst/>
              </a:prstGeom>
              <a:blipFill>
                <a:blip r:embed="rId19"/>
                <a:stretch>
                  <a:fillRect l="-888" r="-3846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Oval 37">
            <a:extLst>
              <a:ext uri="{FF2B5EF4-FFF2-40B4-BE49-F238E27FC236}">
                <a16:creationId xmlns:a16="http://schemas.microsoft.com/office/drawing/2014/main" id="{4F903CEA-C31E-4A58-901F-BAB4A26ED7F8}"/>
              </a:ext>
            </a:extLst>
          </p:cNvPr>
          <p:cNvSpPr/>
          <p:nvPr/>
        </p:nvSpPr>
        <p:spPr>
          <a:xfrm>
            <a:off x="6411456" y="4669859"/>
            <a:ext cx="530087" cy="5357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8FF2A1A-A62D-49F6-BF21-BDA84D1DE8BC}"/>
              </a:ext>
            </a:extLst>
          </p:cNvPr>
          <p:cNvSpPr txBox="1"/>
          <p:nvPr/>
        </p:nvSpPr>
        <p:spPr>
          <a:xfrm>
            <a:off x="6846460" y="4568468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8242B77-DA0D-4F71-81E1-5195F495445A}"/>
                  </a:ext>
                </a:extLst>
              </p:cNvPr>
              <p:cNvSpPr txBox="1"/>
              <p:nvPr/>
            </p:nvSpPr>
            <p:spPr>
              <a:xfrm>
                <a:off x="4580007" y="5379377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8242B77-DA0D-4F71-81E1-5195F4954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0007" y="5379377"/>
                <a:ext cx="1354666" cy="830997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040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4" grpId="0"/>
      <p:bldP spid="35" grpId="0"/>
      <p:bldP spid="38" grpId="0" animBg="1"/>
      <p:bldP spid="39" grpId="0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8242B77-DA0D-4F71-81E1-5195F495445A}"/>
                  </a:ext>
                </a:extLst>
              </p:cNvPr>
              <p:cNvSpPr txBox="1"/>
              <p:nvPr/>
            </p:nvSpPr>
            <p:spPr>
              <a:xfrm>
                <a:off x="6096000" y="1905000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8242B77-DA0D-4F71-81E1-5195F49544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905000"/>
                <a:ext cx="1354666" cy="830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Content Placeholder 2">
            <a:extLst>
              <a:ext uri="{FF2B5EF4-FFF2-40B4-BE49-F238E27FC236}">
                <a16:creationId xmlns:a16="http://schemas.microsoft.com/office/drawing/2014/main" id="{5AA91B4D-450D-4911-B4BC-553B451450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2071" y="3116891"/>
            <a:ext cx="9082541" cy="2848479"/>
          </a:xfrm>
        </p:spPr>
        <p:txBody>
          <a:bodyPr>
            <a:noAutofit/>
          </a:bodyPr>
          <a:lstStyle/>
          <a:p>
            <a:pPr lvl="1"/>
            <a:r>
              <a:rPr lang="es-AR" sz="1800" dirty="0"/>
              <a:t>Encuentro una serie con índice k directamente a partir de la ecuación. </a:t>
            </a:r>
          </a:p>
          <a:p>
            <a:pPr lvl="2"/>
            <a:r>
              <a:rPr lang="es-AR" sz="1600" dirty="0"/>
              <a:t>En general, es difícil</a:t>
            </a:r>
          </a:p>
          <a:p>
            <a:pPr lvl="1"/>
            <a:r>
              <a:rPr lang="es-AR" sz="1800" dirty="0"/>
              <a:t>Hago la transformada Z de la ecuación, despejo C(z) y calculo la anti transformada Z para obtener una serie con índice k </a:t>
            </a:r>
          </a:p>
          <a:p>
            <a:pPr lvl="2"/>
            <a:r>
              <a:rPr lang="es-AR" sz="1600" dirty="0"/>
              <a:t>En general, no es tan difícil</a:t>
            </a:r>
          </a:p>
        </p:txBody>
      </p:sp>
    </p:spTree>
    <p:extLst>
      <p:ext uri="{BB962C8B-B14F-4D97-AF65-F5344CB8AC3E}">
        <p14:creationId xmlns:p14="http://schemas.microsoft.com/office/powerpoint/2010/main" val="1415442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4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2504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484129" y="1638616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1638616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922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4278" r="-3743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4255" r="-372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873099" y="228592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873099" y="264991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873099" y="301596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843" r="-7843" b="-1555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512012" y="1558041"/>
                <a:ext cx="1314591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012" y="1558041"/>
                <a:ext cx="1314591" cy="4154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1978028" y="3561348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Transformada 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6990EE-19E9-4E44-9EC7-9D8A97440E82}"/>
                  </a:ext>
                </a:extLst>
              </p:cNvPr>
              <p:cNvSpPr txBox="1"/>
              <p:nvPr/>
            </p:nvSpPr>
            <p:spPr>
              <a:xfrm>
                <a:off x="1978028" y="3995528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6990EE-19E9-4E44-9EC7-9D8A97440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028" y="3995528"/>
                <a:ext cx="413639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8B9779-7F0E-446B-BF5F-130E823BAD4F}"/>
                  </a:ext>
                </a:extLst>
              </p:cNvPr>
              <p:cNvSpPr txBox="1"/>
              <p:nvPr/>
            </p:nvSpPr>
            <p:spPr>
              <a:xfrm>
                <a:off x="2286892" y="4152895"/>
                <a:ext cx="3410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AR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s-AR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s-AR" b="0" i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8B9779-7F0E-446B-BF5F-130E823BA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892" y="4152895"/>
                <a:ext cx="3410164" cy="276999"/>
              </a:xfrm>
              <a:prstGeom prst="rect">
                <a:avLst/>
              </a:prstGeom>
              <a:blipFill>
                <a:blip r:embed="rId12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8695EE-20A9-415C-8F32-981E54A5DF91}"/>
                  </a:ext>
                </a:extLst>
              </p:cNvPr>
              <p:cNvSpPr txBox="1"/>
              <p:nvPr/>
            </p:nvSpPr>
            <p:spPr>
              <a:xfrm>
                <a:off x="5599320" y="3995528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8695EE-20A9-415C-8F32-981E54A5D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9320" y="3995528"/>
                <a:ext cx="413639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D11C1-574C-4D4C-AFE8-9EBA8ECD4E44}"/>
                  </a:ext>
                </a:extLst>
              </p:cNvPr>
              <p:cNvSpPr txBox="1"/>
              <p:nvPr/>
            </p:nvSpPr>
            <p:spPr>
              <a:xfrm>
                <a:off x="5917006" y="4152895"/>
                <a:ext cx="707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D11C1-574C-4D4C-AFE8-9EBA8ECD4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7006" y="4152895"/>
                <a:ext cx="707501" cy="276999"/>
              </a:xfrm>
              <a:prstGeom prst="rect">
                <a:avLst/>
              </a:prstGeom>
              <a:blipFill>
                <a:blip r:embed="rId14"/>
                <a:stretch>
                  <a:fillRect l="-11207" r="-11207" b="-41304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1AF073E-93DA-48A0-A898-14284E79422A}"/>
                  </a:ext>
                </a:extLst>
              </p:cNvPr>
              <p:cNvSpPr txBox="1"/>
              <p:nvPr/>
            </p:nvSpPr>
            <p:spPr>
              <a:xfrm>
                <a:off x="1978028" y="4542049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1AF073E-93DA-48A0-A898-14284E794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028" y="4542049"/>
                <a:ext cx="413639" cy="5539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20B500-DD4A-401B-B0CC-1A84D025DDAB}"/>
                  </a:ext>
                </a:extLst>
              </p:cNvPr>
              <p:cNvSpPr txBox="1"/>
              <p:nvPr/>
            </p:nvSpPr>
            <p:spPr>
              <a:xfrm>
                <a:off x="2295714" y="4699416"/>
                <a:ext cx="14888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20B500-DD4A-401B-B0CC-1A84D025D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714" y="4699416"/>
                <a:ext cx="1488869" cy="276999"/>
              </a:xfrm>
              <a:prstGeom prst="rect">
                <a:avLst/>
              </a:prstGeom>
              <a:blipFill>
                <a:blip r:embed="rId16"/>
                <a:stretch>
                  <a:fillRect r="-2869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26C17C-C54D-42BD-B5B4-91C2762D7F93}"/>
                  </a:ext>
                </a:extLst>
              </p:cNvPr>
              <p:cNvSpPr txBox="1"/>
              <p:nvPr/>
            </p:nvSpPr>
            <p:spPr>
              <a:xfrm>
                <a:off x="3706935" y="4540779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26C17C-C54D-42BD-B5B4-91C2762D7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935" y="4540779"/>
                <a:ext cx="413639" cy="5539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BB66055-ADDF-4E08-BBD8-541283621FA9}"/>
                  </a:ext>
                </a:extLst>
              </p:cNvPr>
              <p:cNvSpPr txBox="1"/>
              <p:nvPr/>
            </p:nvSpPr>
            <p:spPr>
              <a:xfrm>
                <a:off x="4024621" y="4698146"/>
                <a:ext cx="14888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BB66055-ADDF-4E08-BBD8-541283621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4621" y="4698146"/>
                <a:ext cx="1488869" cy="276999"/>
              </a:xfrm>
              <a:prstGeom prst="rect">
                <a:avLst/>
              </a:prstGeom>
              <a:blipFill>
                <a:blip r:embed="rId18"/>
                <a:stretch>
                  <a:fillRect r="-3279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/>
              <p:nvPr/>
            </p:nvSpPr>
            <p:spPr>
              <a:xfrm>
                <a:off x="5435842" y="4540347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5842" y="4540347"/>
                <a:ext cx="413639" cy="55399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/>
              <p:nvPr/>
            </p:nvSpPr>
            <p:spPr>
              <a:xfrm>
                <a:off x="5753528" y="4697714"/>
                <a:ext cx="918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528" y="4697714"/>
                <a:ext cx="918200" cy="276999"/>
              </a:xfrm>
              <a:prstGeom prst="rect">
                <a:avLst/>
              </a:prstGeom>
              <a:blipFill>
                <a:blip r:embed="rId20"/>
                <a:stretch>
                  <a:fillRect r="-2000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/>
              <p:nvPr/>
            </p:nvSpPr>
            <p:spPr>
              <a:xfrm>
                <a:off x="6575775" y="4540347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5775" y="4540347"/>
                <a:ext cx="413639" cy="55399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/>
              <p:nvPr/>
            </p:nvSpPr>
            <p:spPr>
              <a:xfrm>
                <a:off x="6893461" y="4697714"/>
                <a:ext cx="707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93461" y="4697714"/>
                <a:ext cx="707501" cy="276999"/>
              </a:xfrm>
              <a:prstGeom prst="rect">
                <a:avLst/>
              </a:prstGeom>
              <a:blipFill>
                <a:blip r:embed="rId22"/>
                <a:stretch>
                  <a:fillRect l="-11207" r="-11207" b="-42222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88CA129-7E6E-48DD-B7EC-AB968710B6A0}"/>
              </a:ext>
            </a:extLst>
          </p:cNvPr>
          <p:cNvSpPr txBox="1"/>
          <p:nvPr/>
        </p:nvSpPr>
        <p:spPr>
          <a:xfrm>
            <a:off x="7166632" y="2496482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Propiedad: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F638C5-69F1-49E4-A801-853C85500D9E}"/>
                  </a:ext>
                </a:extLst>
              </p:cNvPr>
              <p:cNvSpPr txBox="1"/>
              <p:nvPr/>
            </p:nvSpPr>
            <p:spPr>
              <a:xfrm>
                <a:off x="7189905" y="2845967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F638C5-69F1-49E4-A801-853C85500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9905" y="2845967"/>
                <a:ext cx="413639" cy="553998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651A10D-4164-4EB0-B043-10B82A4768CE}"/>
                  </a:ext>
                </a:extLst>
              </p:cNvPr>
              <p:cNvSpPr txBox="1"/>
              <p:nvPr/>
            </p:nvSpPr>
            <p:spPr>
              <a:xfrm>
                <a:off x="7578123" y="2705709"/>
                <a:ext cx="3844622" cy="880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d>
                                <m:d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651A10D-4164-4EB0-B043-10B82A476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8123" y="2705709"/>
                <a:ext cx="3844622" cy="880369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0712A94C-779F-4943-8745-ECF79A231652}"/>
              </a:ext>
            </a:extLst>
          </p:cNvPr>
          <p:cNvSpPr/>
          <p:nvPr/>
        </p:nvSpPr>
        <p:spPr>
          <a:xfrm>
            <a:off x="7166631" y="2353502"/>
            <a:ext cx="4337981" cy="1439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B48C340-38F6-4D0B-94AC-9E976CDA00B6}"/>
              </a:ext>
            </a:extLst>
          </p:cNvPr>
          <p:cNvSpPr/>
          <p:nvPr/>
        </p:nvSpPr>
        <p:spPr>
          <a:xfrm>
            <a:off x="1978028" y="4540347"/>
            <a:ext cx="1387371" cy="5539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7FEE4FD-25BB-4883-B58A-B2DFE58461DD}"/>
              </a:ext>
            </a:extLst>
          </p:cNvPr>
          <p:cNvSpPr/>
          <p:nvPr/>
        </p:nvSpPr>
        <p:spPr>
          <a:xfrm>
            <a:off x="3747200" y="4559214"/>
            <a:ext cx="1387371" cy="55399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3FF9100-23D1-4AFA-AC1A-ABFCC3130BF7}"/>
              </a:ext>
            </a:extLst>
          </p:cNvPr>
          <p:cNvSpPr txBox="1"/>
          <p:nvPr/>
        </p:nvSpPr>
        <p:spPr>
          <a:xfrm>
            <a:off x="3320730" y="4405351"/>
            <a:ext cx="3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6AD569D-1874-4E97-9C8E-9CE2A6DF8595}"/>
              </a:ext>
            </a:extLst>
          </p:cNvPr>
          <p:cNvSpPr txBox="1"/>
          <p:nvPr/>
        </p:nvSpPr>
        <p:spPr>
          <a:xfrm>
            <a:off x="5091995" y="443320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67CDFAA-50FE-4AD2-865F-FB7B03BCE655}"/>
              </a:ext>
            </a:extLst>
          </p:cNvPr>
          <p:cNvSpPr txBox="1"/>
          <p:nvPr/>
        </p:nvSpPr>
        <p:spPr>
          <a:xfrm>
            <a:off x="1988221" y="5368298"/>
            <a:ext cx="3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00B050"/>
                </a:solidFill>
              </a:rPr>
              <a:t>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92AEC15-EDA1-455B-B8C8-BBD2CD5887E8}"/>
                  </a:ext>
                </a:extLst>
              </p:cNvPr>
              <p:cNvSpPr txBox="1"/>
              <p:nvPr/>
            </p:nvSpPr>
            <p:spPr>
              <a:xfrm>
                <a:off x="2187135" y="5275965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92AEC15-EDA1-455B-B8C8-BBD2CD588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135" y="5275965"/>
                <a:ext cx="413639" cy="553998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5A59F5-EB3D-4DDF-93B2-90D58CD20693}"/>
                  </a:ext>
                </a:extLst>
              </p:cNvPr>
              <p:cNvSpPr txBox="1"/>
              <p:nvPr/>
            </p:nvSpPr>
            <p:spPr>
              <a:xfrm>
                <a:off x="2484129" y="5112780"/>
                <a:ext cx="8971302" cy="8803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d>
                                <m:d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1+3</m:t>
                          </m:r>
                          <m:sSup>
                            <m:sSup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5A59F5-EB3D-4DDF-93B2-90D58CD20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5112780"/>
                <a:ext cx="8971302" cy="880369"/>
              </a:xfrm>
              <a:prstGeom prst="rect">
                <a:avLst/>
              </a:prstGeom>
              <a:blipFill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>
            <a:extLst>
              <a:ext uri="{FF2B5EF4-FFF2-40B4-BE49-F238E27FC236}">
                <a16:creationId xmlns:a16="http://schemas.microsoft.com/office/drawing/2014/main" id="{C6722134-6610-485E-B189-999A1146FF07}"/>
              </a:ext>
            </a:extLst>
          </p:cNvPr>
          <p:cNvSpPr txBox="1"/>
          <p:nvPr/>
        </p:nvSpPr>
        <p:spPr>
          <a:xfrm>
            <a:off x="1988221" y="6222559"/>
            <a:ext cx="316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00B050"/>
                </a:solidFill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7BEB694-2F87-4631-917B-BCDD2C4A757D}"/>
                  </a:ext>
                </a:extLst>
              </p:cNvPr>
              <p:cNvSpPr txBox="1"/>
              <p:nvPr/>
            </p:nvSpPr>
            <p:spPr>
              <a:xfrm>
                <a:off x="2187135" y="6130226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7BEB694-2F87-4631-917B-BCDD2C4A7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135" y="6130226"/>
                <a:ext cx="413639" cy="553998"/>
              </a:xfrm>
              <a:prstGeom prst="rect">
                <a:avLst/>
              </a:prstGeom>
              <a:blipFill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30A1DB-A01E-48D2-AAFB-32EAEED24364}"/>
                  </a:ext>
                </a:extLst>
              </p:cNvPr>
              <p:cNvSpPr txBox="1"/>
              <p:nvPr/>
            </p:nvSpPr>
            <p:spPr>
              <a:xfrm>
                <a:off x="2534935" y="5970793"/>
                <a:ext cx="7063751" cy="880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d>
                                <m:d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30A1DB-A01E-48D2-AAFB-32EAEED24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4935" y="5970793"/>
                <a:ext cx="7063751" cy="880369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9208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37" grpId="0"/>
      <p:bldP spid="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10" grpId="0"/>
      <p:bldP spid="49" grpId="0"/>
      <p:bldP spid="50" grpId="0"/>
      <p:bldP spid="11" grpId="0" animBg="1"/>
      <p:bldP spid="12" grpId="0" animBg="1"/>
      <p:bldP spid="53" grpId="0" animBg="1"/>
      <p:bldP spid="19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2504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484129" y="1638616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1638616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922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4278" r="-3743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4255" r="-372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873099" y="228592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873099" y="264991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873099" y="301596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843" r="-7843" b="-1555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512012" y="1558041"/>
                <a:ext cx="1314591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2012" y="1558041"/>
                <a:ext cx="1314591" cy="4154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1978028" y="3561348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Transformada 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6990EE-19E9-4E44-9EC7-9D8A97440E82}"/>
                  </a:ext>
                </a:extLst>
              </p:cNvPr>
              <p:cNvSpPr txBox="1"/>
              <p:nvPr/>
            </p:nvSpPr>
            <p:spPr>
              <a:xfrm>
                <a:off x="1959837" y="3906882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66990EE-19E9-4E44-9EC7-9D8A97440E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837" y="3906882"/>
                <a:ext cx="413639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8B9779-7F0E-446B-BF5F-130E823BAD4F}"/>
                  </a:ext>
                </a:extLst>
              </p:cNvPr>
              <p:cNvSpPr txBox="1"/>
              <p:nvPr/>
            </p:nvSpPr>
            <p:spPr>
              <a:xfrm>
                <a:off x="2268701" y="4064249"/>
                <a:ext cx="34101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AR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d>
                          <m:r>
                            <a:rPr lang="es-AR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s-AR" b="0" i="0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4E8B9779-7F0E-446B-BF5F-130E823BAD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701" y="4064249"/>
                <a:ext cx="3410164" cy="276999"/>
              </a:xfrm>
              <a:prstGeom prst="rect">
                <a:avLst/>
              </a:prstGeom>
              <a:blipFill>
                <a:blip r:embed="rId12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8695EE-20A9-415C-8F32-981E54A5DF91}"/>
                  </a:ext>
                </a:extLst>
              </p:cNvPr>
              <p:cNvSpPr txBox="1"/>
              <p:nvPr/>
            </p:nvSpPr>
            <p:spPr>
              <a:xfrm>
                <a:off x="5581129" y="3906882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C8695EE-20A9-415C-8F32-981E54A5D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1129" y="3906882"/>
                <a:ext cx="413639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D11C1-574C-4D4C-AFE8-9EBA8ECD4E44}"/>
                  </a:ext>
                </a:extLst>
              </p:cNvPr>
              <p:cNvSpPr txBox="1"/>
              <p:nvPr/>
            </p:nvSpPr>
            <p:spPr>
              <a:xfrm>
                <a:off x="5898815" y="4064249"/>
                <a:ext cx="707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A0D11C1-574C-4D4C-AFE8-9EBA8ECD4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815" y="4064249"/>
                <a:ext cx="707501" cy="276999"/>
              </a:xfrm>
              <a:prstGeom prst="rect">
                <a:avLst/>
              </a:prstGeom>
              <a:blipFill>
                <a:blip r:embed="rId14"/>
                <a:stretch>
                  <a:fillRect l="-11207" r="-11207" b="-42222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1AF073E-93DA-48A0-A898-14284E79422A}"/>
                  </a:ext>
                </a:extLst>
              </p:cNvPr>
              <p:cNvSpPr txBox="1"/>
              <p:nvPr/>
            </p:nvSpPr>
            <p:spPr>
              <a:xfrm>
                <a:off x="1959837" y="4453403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1AF073E-93DA-48A0-A898-14284E7942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9837" y="4453403"/>
                <a:ext cx="413639" cy="5539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20B500-DD4A-401B-B0CC-1A84D025DDAB}"/>
                  </a:ext>
                </a:extLst>
              </p:cNvPr>
              <p:cNvSpPr txBox="1"/>
              <p:nvPr/>
            </p:nvSpPr>
            <p:spPr>
              <a:xfrm>
                <a:off x="2277523" y="4610770"/>
                <a:ext cx="14888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520B500-DD4A-401B-B0CC-1A84D025DD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7523" y="4610770"/>
                <a:ext cx="1488869" cy="276999"/>
              </a:xfrm>
              <a:prstGeom prst="rect">
                <a:avLst/>
              </a:prstGeom>
              <a:blipFill>
                <a:blip r:embed="rId16"/>
                <a:stretch>
                  <a:fillRect r="-2869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26C17C-C54D-42BD-B5B4-91C2762D7F93}"/>
                  </a:ext>
                </a:extLst>
              </p:cNvPr>
              <p:cNvSpPr txBox="1"/>
              <p:nvPr/>
            </p:nvSpPr>
            <p:spPr>
              <a:xfrm>
                <a:off x="3688744" y="4452133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C26C17C-C54D-42BD-B5B4-91C2762D7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8744" y="4452133"/>
                <a:ext cx="413639" cy="5539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BB66055-ADDF-4E08-BBD8-541283621FA9}"/>
                  </a:ext>
                </a:extLst>
              </p:cNvPr>
              <p:cNvSpPr txBox="1"/>
              <p:nvPr/>
            </p:nvSpPr>
            <p:spPr>
              <a:xfrm>
                <a:off x="4006430" y="4609500"/>
                <a:ext cx="148886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BB66055-ADDF-4E08-BBD8-541283621F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6430" y="4609500"/>
                <a:ext cx="1488869" cy="276999"/>
              </a:xfrm>
              <a:prstGeom prst="rect">
                <a:avLst/>
              </a:prstGeom>
              <a:blipFill>
                <a:blip r:embed="rId18"/>
                <a:stretch>
                  <a:fillRect r="-3279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/>
              <p:nvPr/>
            </p:nvSpPr>
            <p:spPr>
              <a:xfrm>
                <a:off x="5417651" y="4451701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7651" y="4451701"/>
                <a:ext cx="413639" cy="553998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/>
              <p:nvPr/>
            </p:nvSpPr>
            <p:spPr>
              <a:xfrm>
                <a:off x="5735337" y="4609068"/>
                <a:ext cx="918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337" y="4609068"/>
                <a:ext cx="918200" cy="276999"/>
              </a:xfrm>
              <a:prstGeom prst="rect">
                <a:avLst/>
              </a:prstGeom>
              <a:blipFill>
                <a:blip r:embed="rId20"/>
                <a:stretch>
                  <a:fillRect r="-2000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/>
              <p:nvPr/>
            </p:nvSpPr>
            <p:spPr>
              <a:xfrm>
                <a:off x="6557584" y="4451701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584" y="4451701"/>
                <a:ext cx="413639" cy="553998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/>
              <p:nvPr/>
            </p:nvSpPr>
            <p:spPr>
              <a:xfrm>
                <a:off x="6875270" y="4609068"/>
                <a:ext cx="7075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}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270" y="4609068"/>
                <a:ext cx="707501" cy="276999"/>
              </a:xfrm>
              <a:prstGeom prst="rect">
                <a:avLst/>
              </a:prstGeom>
              <a:blipFill>
                <a:blip r:embed="rId22"/>
                <a:stretch>
                  <a:fillRect l="-11207" r="-11207" b="-41304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92AEC15-EDA1-455B-B8C8-BBD2CD5887E8}"/>
                  </a:ext>
                </a:extLst>
              </p:cNvPr>
              <p:cNvSpPr txBox="1"/>
              <p:nvPr/>
            </p:nvSpPr>
            <p:spPr>
              <a:xfrm>
                <a:off x="7394142" y="2095919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92AEC15-EDA1-455B-B8C8-BBD2CD5887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4142" y="2095919"/>
                <a:ext cx="413639" cy="553998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5A59F5-EB3D-4DDF-93B2-90D58CD20693}"/>
                  </a:ext>
                </a:extLst>
              </p:cNvPr>
              <p:cNvSpPr txBox="1"/>
              <p:nvPr/>
            </p:nvSpPr>
            <p:spPr>
              <a:xfrm>
                <a:off x="7703829" y="2247318"/>
                <a:ext cx="33950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1+3</m:t>
                          </m:r>
                          <m:sSup>
                            <m:sSup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E5A59F5-EB3D-4DDF-93B2-90D58CD206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3829" y="2247318"/>
                <a:ext cx="3395032" cy="276999"/>
              </a:xfrm>
              <a:prstGeom prst="rect">
                <a:avLst/>
              </a:prstGeom>
              <a:blipFill>
                <a:blip r:embed="rId2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7BEB694-2F87-4631-917B-BCDD2C4A757D}"/>
                  </a:ext>
                </a:extLst>
              </p:cNvPr>
              <p:cNvSpPr txBox="1"/>
              <p:nvPr/>
            </p:nvSpPr>
            <p:spPr>
              <a:xfrm>
                <a:off x="7387205" y="2557584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B7BEB694-2F87-4631-917B-BCDD2C4A75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87205" y="2557584"/>
                <a:ext cx="413639" cy="553998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30A1DB-A01E-48D2-AAFB-32EAEED24364}"/>
                  </a:ext>
                </a:extLst>
              </p:cNvPr>
              <p:cNvSpPr txBox="1"/>
              <p:nvPr/>
            </p:nvSpPr>
            <p:spPr>
              <a:xfrm>
                <a:off x="5513490" y="2681684"/>
                <a:ext cx="706375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F630A1DB-A01E-48D2-AAFB-32EAEED24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490" y="2681684"/>
                <a:ext cx="7063751" cy="276999"/>
              </a:xfrm>
              <a:prstGeom prst="rect">
                <a:avLst/>
              </a:prstGeom>
              <a:blipFill>
                <a:blip r:embed="rId26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E6073A4-E929-44F0-B5B8-DA3D1DDD9D73}"/>
                  </a:ext>
                </a:extLst>
              </p:cNvPr>
              <p:cNvSpPr txBox="1"/>
              <p:nvPr/>
            </p:nvSpPr>
            <p:spPr>
              <a:xfrm>
                <a:off x="2012163" y="5116152"/>
                <a:ext cx="53568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−1+3</m:t>
                          </m:r>
                          <m:sSup>
                            <m:sSup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d>
                      <m:r>
                        <a:rPr lang="es-AR" b="0" i="0" smtClean="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E6073A4-E929-44F0-B5B8-DA3D1DDD9D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163" y="5116152"/>
                <a:ext cx="5356851" cy="276999"/>
              </a:xfrm>
              <a:prstGeom prst="rect">
                <a:avLst/>
              </a:prstGeom>
              <a:blipFill>
                <a:blip r:embed="rId27"/>
                <a:stretch>
                  <a:fillRect l="-114" r="-1024" b="-3695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103294-813A-470B-8796-0E832AC97643}"/>
                  </a:ext>
                </a:extLst>
              </p:cNvPr>
              <p:cNvSpPr txBox="1"/>
              <p:nvPr/>
            </p:nvSpPr>
            <p:spPr>
              <a:xfrm>
                <a:off x="2030354" y="5953685"/>
                <a:ext cx="2027478" cy="560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6103294-813A-470B-8796-0E832AC97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354" y="5953685"/>
                <a:ext cx="2027478" cy="560410"/>
              </a:xfrm>
              <a:prstGeom prst="rect">
                <a:avLst/>
              </a:prstGeom>
              <a:blipFill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74AE83-74D5-4C58-B381-0A2071888F6D}"/>
                  </a:ext>
                </a:extLst>
              </p:cNvPr>
              <p:cNvSpPr txBox="1"/>
              <p:nvPr/>
            </p:nvSpPr>
            <p:spPr>
              <a:xfrm>
                <a:off x="5167889" y="5504862"/>
                <a:ext cx="1407886" cy="705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274AE83-74D5-4C58-B381-0A2071888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7889" y="5504862"/>
                <a:ext cx="1407886" cy="705962"/>
              </a:xfrm>
              <a:prstGeom prst="rect">
                <a:avLst/>
              </a:prstGeom>
              <a:blipFill>
                <a:blip r:embed="rId2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C5B7BE1-A545-4A41-AF5E-DABD5F7579E6}"/>
                  </a:ext>
                </a:extLst>
              </p:cNvPr>
              <p:cNvSpPr txBox="1"/>
              <p:nvPr/>
            </p:nvSpPr>
            <p:spPr>
              <a:xfrm>
                <a:off x="7897087" y="5933695"/>
                <a:ext cx="3008516" cy="6049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C5B7BE1-A545-4A41-AF5E-DABD5F757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7087" y="5933695"/>
                <a:ext cx="3008516" cy="604974"/>
              </a:xfrm>
              <a:prstGeom prst="rect">
                <a:avLst/>
              </a:prstGeom>
              <a:blipFill>
                <a:blip r:embed="rId30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14162FD6-C634-4305-968B-DC28F84CFDD7}"/>
              </a:ext>
            </a:extLst>
          </p:cNvPr>
          <p:cNvSpPr txBox="1"/>
          <p:nvPr/>
        </p:nvSpPr>
        <p:spPr>
          <a:xfrm>
            <a:off x="1959837" y="5486281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Despejo C(z)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933C59F-B307-49F0-90AC-1633A44D9092}"/>
              </a:ext>
            </a:extLst>
          </p:cNvPr>
          <p:cNvCxnSpPr>
            <a:cxnSpLocks/>
            <a:stCxn id="5" idx="3"/>
            <a:endCxn id="48" idx="1"/>
          </p:cNvCxnSpPr>
          <p:nvPr/>
        </p:nvCxnSpPr>
        <p:spPr>
          <a:xfrm>
            <a:off x="4057832" y="6233890"/>
            <a:ext cx="3839255" cy="2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A61C4F3-1900-416C-A4CC-4AF3197AB6B8}"/>
              </a:ext>
            </a:extLst>
          </p:cNvPr>
          <p:cNvSpPr txBox="1"/>
          <p:nvPr/>
        </p:nvSpPr>
        <p:spPr>
          <a:xfrm>
            <a:off x="6854814" y="5495707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>
                <a:solidFill>
                  <a:srgbClr val="0070C0"/>
                </a:solidFill>
              </a:rPr>
              <a:t>Escalón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8AFB4E9-218E-4127-A04D-F4ABACBDFC0D}"/>
              </a:ext>
            </a:extLst>
          </p:cNvPr>
          <p:cNvCxnSpPr>
            <a:cxnSpLocks/>
            <a:stCxn id="33" idx="1"/>
          </p:cNvCxnSpPr>
          <p:nvPr/>
        </p:nvCxnSpPr>
        <p:spPr>
          <a:xfrm flipH="1">
            <a:off x="6557584" y="5680373"/>
            <a:ext cx="297230" cy="88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5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48" grpId="0" animBg="1"/>
      <p:bldP spid="51" grpId="0"/>
      <p:bldP spid="3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2504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2373476" y="2420953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Anti Transformada 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C5B7BE1-A545-4A41-AF5E-DABD5F7579E6}"/>
                  </a:ext>
                </a:extLst>
              </p:cNvPr>
              <p:cNvSpPr txBox="1"/>
              <p:nvPr/>
            </p:nvSpPr>
            <p:spPr>
              <a:xfrm>
                <a:off x="2435599" y="1668302"/>
                <a:ext cx="3008516" cy="60497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C5B7BE1-A545-4A41-AF5E-DABD5F7579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5599" y="1668302"/>
                <a:ext cx="3008516" cy="60497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90BF34-63A8-4E81-ACED-555044D64B19}"/>
                  </a:ext>
                </a:extLst>
              </p:cNvPr>
              <p:cNvSpPr txBox="1"/>
              <p:nvPr/>
            </p:nvSpPr>
            <p:spPr>
              <a:xfrm>
                <a:off x="2433757" y="2853884"/>
                <a:ext cx="1811778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s-A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num>
                            <m:den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nary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890BF34-63A8-4E81-ACED-555044D64B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3757" y="2853884"/>
                <a:ext cx="1811778" cy="6722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5E7949-41E5-4A6A-A904-147ED8AEA0D9}"/>
                  </a:ext>
                </a:extLst>
              </p:cNvPr>
              <p:cNvSpPr txBox="1"/>
              <p:nvPr/>
            </p:nvSpPr>
            <p:spPr>
              <a:xfrm>
                <a:off x="5109617" y="2853883"/>
                <a:ext cx="1600246" cy="6722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s-AR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85E7949-41E5-4A6A-A904-147ED8AEA0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9617" y="2853883"/>
                <a:ext cx="1600246" cy="67223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7E24392-D1E5-4280-AEF5-BEA9A20E6F47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 flipV="1">
            <a:off x="4245535" y="3190001"/>
            <a:ext cx="864082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25DA039-149D-4C25-BB3D-56E2D9551086}"/>
              </a:ext>
            </a:extLst>
          </p:cNvPr>
          <p:cNvSpPr txBox="1"/>
          <p:nvPr/>
        </p:nvSpPr>
        <p:spPr>
          <a:xfrm>
            <a:off x="2502021" y="3511117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1. Aplico EFP: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/>
              <p:nvPr/>
            </p:nvSpPr>
            <p:spPr>
              <a:xfrm>
                <a:off x="2386596" y="3947198"/>
                <a:ext cx="1641475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𝐸𝐹𝑃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596" y="3947198"/>
                <a:ext cx="1641475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D8F6B1-BA8F-4DB1-A88E-FED36977ABC2}"/>
              </a:ext>
            </a:extLst>
          </p:cNvPr>
          <p:cNvCxnSpPr>
            <a:cxnSpLocks/>
          </p:cNvCxnSpPr>
          <p:nvPr/>
        </p:nvCxnSpPr>
        <p:spPr>
          <a:xfrm flipV="1">
            <a:off x="4153633" y="4258373"/>
            <a:ext cx="864082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/>
              <p:nvPr/>
            </p:nvSpPr>
            <p:spPr>
              <a:xfrm>
                <a:off x="5062456" y="3963542"/>
                <a:ext cx="3484544" cy="5250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2456" y="3963542"/>
                <a:ext cx="3484544" cy="5250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/>
              <p:nvPr/>
            </p:nvSpPr>
            <p:spPr>
              <a:xfrm>
                <a:off x="6371435" y="1505779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1435" y="1505779"/>
                <a:ext cx="1354666" cy="8309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B39AE2F-A9BE-4CBE-B733-61546462A0BD}"/>
              </a:ext>
            </a:extLst>
          </p:cNvPr>
          <p:cNvSpPr txBox="1"/>
          <p:nvPr/>
        </p:nvSpPr>
        <p:spPr>
          <a:xfrm>
            <a:off x="2505474" y="4759568"/>
            <a:ext cx="376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2. Uso tabla de Transformada Z: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/>
              <p:nvPr/>
            </p:nvSpPr>
            <p:spPr>
              <a:xfrm>
                <a:off x="2344767" y="5137493"/>
                <a:ext cx="4724178" cy="8842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&amp;0,                                               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767" y="5137493"/>
                <a:ext cx="4724178" cy="88428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28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31" grpId="0"/>
      <p:bldP spid="32" grpId="0"/>
      <p:bldP spid="34" grpId="0"/>
      <p:bldP spid="54" grpId="0"/>
      <p:bldP spid="3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2504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23E8EC-39EF-4F99-AA42-19A14A999E54}"/>
                  </a:ext>
                </a:extLst>
              </p:cNvPr>
              <p:cNvSpPr txBox="1"/>
              <p:nvPr/>
            </p:nvSpPr>
            <p:spPr>
              <a:xfrm>
                <a:off x="2592925" y="1804021"/>
                <a:ext cx="4724178" cy="8842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6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−2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&amp;0,                                               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823E8EC-39EF-4F99-AA42-19A14A999E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804021"/>
                <a:ext cx="4724178" cy="88428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61BB8398-C3AA-4D55-B31C-3B7BD0187904}"/>
              </a:ext>
            </a:extLst>
          </p:cNvPr>
          <p:cNvSpPr txBox="1"/>
          <p:nvPr/>
        </p:nvSpPr>
        <p:spPr>
          <a:xfrm>
            <a:off x="2469000" y="2900245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Verifico el modelo: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25C701-AC56-4539-A368-410A899DB081}"/>
                  </a:ext>
                </a:extLst>
              </p:cNvPr>
              <p:cNvSpPr txBox="1"/>
              <p:nvPr/>
            </p:nvSpPr>
            <p:spPr>
              <a:xfrm>
                <a:off x="8826603" y="1489502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EF25C701-AC56-4539-A368-410A899DB0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603" y="1489502"/>
                <a:ext cx="1099788" cy="4154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9BAB8EA-42B1-42E6-8040-C55244E21C51}"/>
                  </a:ext>
                </a:extLst>
              </p:cNvPr>
              <p:cNvSpPr txBox="1"/>
              <p:nvPr/>
            </p:nvSpPr>
            <p:spPr>
              <a:xfrm>
                <a:off x="8826603" y="1793485"/>
                <a:ext cx="92666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9BAB8EA-42B1-42E6-8040-C55244E21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603" y="1793485"/>
                <a:ext cx="926664" cy="4154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888501-0FCC-426E-89A9-2900ACEC3BC7}"/>
                  </a:ext>
                </a:extLst>
              </p:cNvPr>
              <p:cNvSpPr txBox="1"/>
              <p:nvPr/>
            </p:nvSpPr>
            <p:spPr>
              <a:xfrm>
                <a:off x="8826603" y="2102361"/>
                <a:ext cx="122802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F888501-0FCC-426E-89A9-2900ACEC3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603" y="2102361"/>
                <a:ext cx="1228028" cy="41549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28B69E-3C94-4B4E-85C6-FAB6128B43DC}"/>
                  </a:ext>
                </a:extLst>
              </p:cNvPr>
              <p:cNvSpPr txBox="1"/>
              <p:nvPr/>
            </p:nvSpPr>
            <p:spPr>
              <a:xfrm>
                <a:off x="8826603" y="2408471"/>
                <a:ext cx="105490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528B69E-3C94-4B4E-85C6-FAB6128B43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603" y="2408471"/>
                <a:ext cx="1054904" cy="4154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878A52-63EB-42C2-8731-05F74C02F30B}"/>
                  </a:ext>
                </a:extLst>
              </p:cNvPr>
              <p:cNvSpPr txBox="1"/>
              <p:nvPr/>
            </p:nvSpPr>
            <p:spPr>
              <a:xfrm>
                <a:off x="8826603" y="1278243"/>
                <a:ext cx="9266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A878A52-63EB-42C2-8731-05F74C02F3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603" y="1278243"/>
                <a:ext cx="926664" cy="276999"/>
              </a:xfrm>
              <a:prstGeom prst="rect">
                <a:avLst/>
              </a:prstGeom>
              <a:blipFill>
                <a:blip r:embed="rId7"/>
                <a:stretch>
                  <a:fillRect l="-2632" r="-4605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5ABFC0-A152-42BB-8F9F-277DAAA48DD7}"/>
                  </a:ext>
                </a:extLst>
              </p:cNvPr>
              <p:cNvSpPr txBox="1"/>
              <p:nvPr/>
            </p:nvSpPr>
            <p:spPr>
              <a:xfrm>
                <a:off x="2469000" y="3429000"/>
                <a:ext cx="495327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05ABFC0-A152-42BB-8F9F-277DAAA48D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000" y="3429000"/>
                <a:ext cx="4953279" cy="520399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2C70520-76DE-4665-B07F-DBC82F522569}"/>
                  </a:ext>
                </a:extLst>
              </p:cNvPr>
              <p:cNvSpPr txBox="1"/>
              <p:nvPr/>
            </p:nvSpPr>
            <p:spPr>
              <a:xfrm>
                <a:off x="2478374" y="4047042"/>
                <a:ext cx="5239832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14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2C70520-76DE-4665-B07F-DBC82F522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74" y="4047042"/>
                <a:ext cx="5239832" cy="520399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FA8D80D-4EA1-496E-8896-47F31EB691C1}"/>
                  </a:ext>
                </a:extLst>
              </p:cNvPr>
              <p:cNvSpPr txBox="1"/>
              <p:nvPr/>
            </p:nvSpPr>
            <p:spPr>
              <a:xfrm>
                <a:off x="2478374" y="4690097"/>
                <a:ext cx="5081519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28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FA8D80D-4EA1-496E-8896-47F31EB691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74" y="4690097"/>
                <a:ext cx="5081519" cy="520399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3973E4-0A27-45FC-B79F-0D3A83789752}"/>
                  </a:ext>
                </a:extLst>
              </p:cNvPr>
              <p:cNvSpPr txBox="1"/>
              <p:nvPr/>
            </p:nvSpPr>
            <p:spPr>
              <a:xfrm>
                <a:off x="2478374" y="5324439"/>
                <a:ext cx="5382884" cy="5259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56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73973E4-0A27-45FC-B79F-0D3A837897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74" y="5324439"/>
                <a:ext cx="5382884" cy="52597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0BC01C6-B898-4733-B717-35CE17452738}"/>
                  </a:ext>
                </a:extLst>
              </p:cNvPr>
              <p:cNvSpPr txBox="1"/>
              <p:nvPr/>
            </p:nvSpPr>
            <p:spPr>
              <a:xfrm>
                <a:off x="2458453" y="5973690"/>
                <a:ext cx="5338000" cy="520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s-AR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112</m:t>
                          </m:r>
                        </m:num>
                        <m:den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0BC01C6-B898-4733-B717-35CE174527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58453" y="5973690"/>
                <a:ext cx="5338000" cy="520399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C7B4DD32-F912-4B78-B27C-56432B86E2F4}"/>
              </a:ext>
            </a:extLst>
          </p:cNvPr>
          <p:cNvSpPr/>
          <p:nvPr/>
        </p:nvSpPr>
        <p:spPr>
          <a:xfrm>
            <a:off x="8095894" y="3368268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AE69505-93D7-4172-898E-191F53B91924}"/>
              </a:ext>
            </a:extLst>
          </p:cNvPr>
          <p:cNvSpPr/>
          <p:nvPr/>
        </p:nvSpPr>
        <p:spPr>
          <a:xfrm>
            <a:off x="8095894" y="3984309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1FEA3F9-A85C-4D23-9329-996CFF0091DB}"/>
              </a:ext>
            </a:extLst>
          </p:cNvPr>
          <p:cNvSpPr/>
          <p:nvPr/>
        </p:nvSpPr>
        <p:spPr>
          <a:xfrm>
            <a:off x="8095894" y="4641979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3AFC20E-42ED-4B53-A493-969BBEB49317}"/>
              </a:ext>
            </a:extLst>
          </p:cNvPr>
          <p:cNvSpPr/>
          <p:nvPr/>
        </p:nvSpPr>
        <p:spPr>
          <a:xfrm>
            <a:off x="8095894" y="5258020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05FE1C8-8055-4E76-B45A-9AE8715CD1C3}"/>
              </a:ext>
            </a:extLst>
          </p:cNvPr>
          <p:cNvSpPr/>
          <p:nvPr/>
        </p:nvSpPr>
        <p:spPr>
          <a:xfrm>
            <a:off x="8095894" y="5850417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143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24" grpId="0"/>
      <p:bldP spid="25" grpId="0"/>
      <p:bldP spid="26" grpId="0"/>
      <p:bldP spid="27" grpId="0"/>
      <p:bldP spid="6" grpId="0"/>
      <p:bldP spid="30" grpId="0"/>
      <p:bldP spid="33" grpId="0"/>
      <p:bldP spid="35" grpId="0"/>
      <p:bldP spid="3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B1F0341-F380-4E37-BF2B-7F2A364A4186}"/>
              </a:ext>
            </a:extLst>
          </p:cNvPr>
          <p:cNvCxnSpPr/>
          <p:nvPr/>
        </p:nvCxnSpPr>
        <p:spPr>
          <a:xfrm>
            <a:off x="2592925" y="2252870"/>
            <a:ext cx="140923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825BFF1-0306-46A7-AE89-187D43EB634A}"/>
              </a:ext>
            </a:extLst>
          </p:cNvPr>
          <p:cNvSpPr/>
          <p:nvPr/>
        </p:nvSpPr>
        <p:spPr>
          <a:xfrm>
            <a:off x="4002157" y="1905000"/>
            <a:ext cx="1409232" cy="771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/>
              <a:t>Sistema</a:t>
            </a:r>
          </a:p>
          <a:p>
            <a:pPr algn="ctr"/>
            <a:r>
              <a:rPr lang="es-AR" dirty="0"/>
              <a:t>b)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62D13C-1AC5-4398-8932-FA550EE71F4D}"/>
              </a:ext>
            </a:extLst>
          </p:cNvPr>
          <p:cNvCxnSpPr/>
          <p:nvPr/>
        </p:nvCxnSpPr>
        <p:spPr>
          <a:xfrm>
            <a:off x="5411389" y="2252870"/>
            <a:ext cx="140923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FF4E58-940E-4B9D-AE00-1BDD4E31CC1C}"/>
                  </a:ext>
                </a:extLst>
              </p:cNvPr>
              <p:cNvSpPr txBox="1"/>
              <p:nvPr/>
            </p:nvSpPr>
            <p:spPr>
              <a:xfrm>
                <a:off x="3033174" y="1905000"/>
                <a:ext cx="5287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FF4E58-940E-4B9D-AE00-1BDD4E31C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174" y="1905000"/>
                <a:ext cx="528734" cy="276999"/>
              </a:xfrm>
              <a:prstGeom prst="rect">
                <a:avLst/>
              </a:prstGeom>
              <a:blipFill>
                <a:blip r:embed="rId2"/>
                <a:stretch>
                  <a:fillRect l="-4651" r="-15116" b="-37778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DF648-6A0E-4483-91AE-0744C1685210}"/>
                  </a:ext>
                </a:extLst>
              </p:cNvPr>
              <p:cNvSpPr txBox="1"/>
              <p:nvPr/>
            </p:nvSpPr>
            <p:spPr>
              <a:xfrm>
                <a:off x="5851638" y="1905000"/>
                <a:ext cx="5029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DF648-6A0E-4483-91AE-0744C1685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638" y="1905000"/>
                <a:ext cx="502958" cy="276999"/>
              </a:xfrm>
              <a:prstGeom prst="rect">
                <a:avLst/>
              </a:prstGeom>
              <a:blipFill>
                <a:blip r:embed="rId3"/>
                <a:stretch>
                  <a:fillRect l="-4878" r="-15854" b="-37778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A2C434-22FD-479D-9C74-B2DC1AA67D38}"/>
                  </a:ext>
                </a:extLst>
              </p:cNvPr>
              <p:cNvSpPr txBox="1"/>
              <p:nvPr/>
            </p:nvSpPr>
            <p:spPr>
              <a:xfrm>
                <a:off x="8076229" y="1819030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A2C434-22FD-479D-9C74-B2DC1AA67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6229" y="1819030"/>
                <a:ext cx="1354666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281655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3240504"/>
                <a:ext cx="65643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−2)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240504"/>
                <a:ext cx="6564361" cy="276999"/>
              </a:xfrm>
              <a:prstGeom prst="rect">
                <a:avLst/>
              </a:prstGeom>
              <a:blipFill>
                <a:blip r:embed="rId5"/>
                <a:stretch>
                  <a:fillRect l="-279" r="-743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607955" y="3587329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955" y="3587329"/>
                <a:ext cx="1141466" cy="276999"/>
              </a:xfrm>
              <a:prstGeom prst="rect">
                <a:avLst/>
              </a:prstGeom>
              <a:blipFill>
                <a:blip r:embed="rId6"/>
                <a:stretch>
                  <a:fillRect l="-4278" r="-3743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605390" y="3934064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390" y="3934064"/>
                <a:ext cx="1146596" cy="276999"/>
              </a:xfrm>
              <a:prstGeom prst="rect">
                <a:avLst/>
              </a:prstGeom>
              <a:blipFill>
                <a:blip r:embed="rId7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388789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394278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942780"/>
                <a:ext cx="627095" cy="276999"/>
              </a:xfrm>
              <a:prstGeom prst="rect">
                <a:avLst/>
              </a:prstGeom>
              <a:blipFill>
                <a:blip r:embed="rId8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4298061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298061"/>
                <a:ext cx="1172372" cy="276999"/>
              </a:xfrm>
              <a:prstGeom prst="rect">
                <a:avLst/>
              </a:prstGeom>
              <a:blipFill>
                <a:blip r:embed="rId9"/>
                <a:stretch>
                  <a:fillRect l="-3627" r="-362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425189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430677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4306777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605390" y="4664111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390" y="4664111"/>
                <a:ext cx="1172372" cy="276999"/>
              </a:xfrm>
              <a:prstGeom prst="rect">
                <a:avLst/>
              </a:prstGeom>
              <a:blipFill>
                <a:blip r:embed="rId11"/>
                <a:stretch>
                  <a:fillRect l="-4145" r="-362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461794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467282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467282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555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Brace 28">
            <a:extLst>
              <a:ext uri="{FF2B5EF4-FFF2-40B4-BE49-F238E27FC236}">
                <a16:creationId xmlns:a16="http://schemas.microsoft.com/office/drawing/2014/main" id="{803CCF81-5FDE-4BE9-BF07-82AA4C515749}"/>
              </a:ext>
            </a:extLst>
          </p:cNvPr>
          <p:cNvSpPr/>
          <p:nvPr/>
        </p:nvSpPr>
        <p:spPr>
          <a:xfrm>
            <a:off x="6567090" y="3611077"/>
            <a:ext cx="81674" cy="599987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C1E66373-09C2-4E2D-8E17-3B6A6425968A}"/>
              </a:ext>
            </a:extLst>
          </p:cNvPr>
          <p:cNvSpPr/>
          <p:nvPr/>
        </p:nvSpPr>
        <p:spPr>
          <a:xfrm>
            <a:off x="6567090" y="4304548"/>
            <a:ext cx="81674" cy="599987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C2831A-573D-4781-80B0-7D834BD64693}"/>
              </a:ext>
            </a:extLst>
          </p:cNvPr>
          <p:cNvSpPr txBox="1"/>
          <p:nvPr/>
        </p:nvSpPr>
        <p:spPr>
          <a:xfrm>
            <a:off x="6896227" y="3726404"/>
            <a:ext cx="253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Condiciones iniciales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FB0805CB-63AB-4002-99BD-694656AD8D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93" y="4207974"/>
            <a:ext cx="1771897" cy="1000265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8A7971C-57B1-4A77-996C-4A7EA52AAF14}"/>
              </a:ext>
            </a:extLst>
          </p:cNvPr>
          <p:cNvCxnSpPr/>
          <p:nvPr/>
        </p:nvCxnSpPr>
        <p:spPr>
          <a:xfrm>
            <a:off x="6820621" y="4617945"/>
            <a:ext cx="114393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21139A7F-C978-448D-8406-A0A5D19A9A59}"/>
              </a:ext>
            </a:extLst>
          </p:cNvPr>
          <p:cNvSpPr txBox="1"/>
          <p:nvPr/>
        </p:nvSpPr>
        <p:spPr>
          <a:xfrm>
            <a:off x="8499704" y="5284351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Escalón</a:t>
            </a:r>
          </a:p>
        </p:txBody>
      </p:sp>
    </p:spTree>
    <p:extLst>
      <p:ext uri="{BB962C8B-B14F-4D97-AF65-F5344CB8AC3E}">
        <p14:creationId xmlns:p14="http://schemas.microsoft.com/office/powerpoint/2010/main" val="20901719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2504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1970319"/>
                <a:ext cx="1141466" cy="276999"/>
              </a:xfrm>
              <a:prstGeom prst="rect">
                <a:avLst/>
              </a:prstGeom>
              <a:blipFill>
                <a:blip r:embed="rId2"/>
                <a:stretch>
                  <a:fillRect l="-4278" r="-3743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332087"/>
                <a:ext cx="1146596" cy="276999"/>
              </a:xfrm>
              <a:prstGeom prst="rect">
                <a:avLst/>
              </a:prstGeom>
              <a:blipFill>
                <a:blip r:embed="rId3"/>
                <a:stretch>
                  <a:fillRect l="-4255" r="-372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873099" y="228592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340802"/>
                <a:ext cx="627095" cy="276999"/>
              </a:xfrm>
              <a:prstGeom prst="rect">
                <a:avLst/>
              </a:prstGeom>
              <a:blipFill>
                <a:blip r:embed="rId4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2696084"/>
                <a:ext cx="1172372" cy="276999"/>
              </a:xfrm>
              <a:prstGeom prst="rect">
                <a:avLst/>
              </a:prstGeom>
              <a:blipFill>
                <a:blip r:embed="rId5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873099" y="264991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2704799"/>
                <a:ext cx="627095" cy="276999"/>
              </a:xfrm>
              <a:prstGeom prst="rect">
                <a:avLst/>
              </a:prstGeom>
              <a:blipFill>
                <a:blip r:embed="rId6"/>
                <a:stretch>
                  <a:fillRect l="-7843" r="-784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4129" y="3062134"/>
                <a:ext cx="1172372" cy="276999"/>
              </a:xfrm>
              <a:prstGeom prst="rect">
                <a:avLst/>
              </a:prstGeom>
              <a:blipFill>
                <a:blip r:embed="rId7"/>
                <a:stretch>
                  <a:fillRect l="-4167" r="-3646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873099" y="3015967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347" y="3070849"/>
                <a:ext cx="627095" cy="276999"/>
              </a:xfrm>
              <a:prstGeom prst="rect">
                <a:avLst/>
              </a:prstGeom>
              <a:blipFill>
                <a:blip r:embed="rId8"/>
                <a:stretch>
                  <a:fillRect l="-7843" r="-7843" b="-1555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1978028" y="3561348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Transformada 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/>
              <p:nvPr/>
            </p:nvSpPr>
            <p:spPr>
              <a:xfrm>
                <a:off x="1978028" y="4009191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AAF3B82-2F88-489F-9C9A-A1961BC8F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8028" y="4009191"/>
                <a:ext cx="413639" cy="5539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/>
              <p:nvPr/>
            </p:nvSpPr>
            <p:spPr>
              <a:xfrm>
                <a:off x="2295714" y="4166558"/>
                <a:ext cx="9182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CF5145AF-8D48-4661-A5F4-6DDE2625B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714" y="4166558"/>
                <a:ext cx="918200" cy="276999"/>
              </a:xfrm>
              <a:prstGeom prst="rect">
                <a:avLst/>
              </a:prstGeom>
              <a:blipFill>
                <a:blip r:embed="rId10"/>
                <a:stretch>
                  <a:fillRect r="-2000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/>
              <p:nvPr/>
            </p:nvSpPr>
            <p:spPr>
              <a:xfrm>
                <a:off x="3117961" y="4009191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47C340D-CCE9-4146-A31A-E34B325BC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961" y="4009191"/>
                <a:ext cx="413639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/>
              <p:nvPr/>
            </p:nvSpPr>
            <p:spPr>
              <a:xfrm>
                <a:off x="3435647" y="4166558"/>
                <a:ext cx="18192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9606213-1E5F-48BD-9CCB-AA6DE86427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647" y="4166558"/>
                <a:ext cx="1819216" cy="276999"/>
              </a:xfrm>
              <a:prstGeom prst="rect">
                <a:avLst/>
              </a:prstGeom>
              <a:blipFill>
                <a:blip r:embed="rId12"/>
                <a:stretch>
                  <a:fillRect r="-268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688CA129-7E6E-48DD-B7EC-AB968710B6A0}"/>
              </a:ext>
            </a:extLst>
          </p:cNvPr>
          <p:cNvSpPr txBox="1"/>
          <p:nvPr/>
        </p:nvSpPr>
        <p:spPr>
          <a:xfrm>
            <a:off x="8639832" y="2493920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Propiedad: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F638C5-69F1-49E4-A801-853C85500D9E}"/>
                  </a:ext>
                </a:extLst>
              </p:cNvPr>
              <p:cNvSpPr txBox="1"/>
              <p:nvPr/>
            </p:nvSpPr>
            <p:spPr>
              <a:xfrm>
                <a:off x="8663105" y="2843405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F638C5-69F1-49E4-A801-853C85500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3105" y="2843405"/>
                <a:ext cx="413639" cy="553998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651A10D-4164-4EB0-B043-10B82A4768CE}"/>
                  </a:ext>
                </a:extLst>
              </p:cNvPr>
              <p:cNvSpPr txBox="1"/>
              <p:nvPr/>
            </p:nvSpPr>
            <p:spPr>
              <a:xfrm>
                <a:off x="8935541" y="2986999"/>
                <a:ext cx="2389384" cy="28662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9651A10D-4164-4EB0-B043-10B82A476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5541" y="2986999"/>
                <a:ext cx="2389384" cy="286624"/>
              </a:xfrm>
              <a:prstGeom prst="rect">
                <a:avLst/>
              </a:prstGeom>
              <a:blipFill>
                <a:blip r:embed="rId14"/>
                <a:stretch>
                  <a:fillRect r="-1531" b="-3404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0712A94C-779F-4943-8745-ECF79A231652}"/>
              </a:ext>
            </a:extLst>
          </p:cNvPr>
          <p:cNvSpPr/>
          <p:nvPr/>
        </p:nvSpPr>
        <p:spPr>
          <a:xfrm>
            <a:off x="8639832" y="2350940"/>
            <a:ext cx="2685094" cy="14398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60D0208-F5FB-4A5C-8B88-4031A81EB0E2}"/>
                  </a:ext>
                </a:extLst>
              </p:cNvPr>
              <p:cNvSpPr txBox="1"/>
              <p:nvPr/>
            </p:nvSpPr>
            <p:spPr>
              <a:xfrm>
                <a:off x="2469000" y="1626765"/>
                <a:ext cx="65643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−2)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60D0208-F5FB-4A5C-8B88-4031A81EB0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000" y="1626765"/>
                <a:ext cx="6564361" cy="276999"/>
              </a:xfrm>
              <a:prstGeom prst="rect">
                <a:avLst/>
              </a:prstGeom>
              <a:blipFill>
                <a:blip r:embed="rId15"/>
                <a:stretch>
                  <a:fillRect l="-279" r="-743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29E3E16-E1E2-4B62-A2D9-9BEC95998BEA}"/>
                  </a:ext>
                </a:extLst>
              </p:cNvPr>
              <p:cNvSpPr txBox="1"/>
              <p:nvPr/>
            </p:nvSpPr>
            <p:spPr>
              <a:xfrm>
                <a:off x="5227622" y="4009191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29E3E16-E1E2-4B62-A2D9-9BEC95998B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7622" y="4009191"/>
                <a:ext cx="413639" cy="5539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5F59FBA-4F21-49C4-910A-608D3B0E6C96}"/>
                  </a:ext>
                </a:extLst>
              </p:cNvPr>
              <p:cNvSpPr txBox="1"/>
              <p:nvPr/>
            </p:nvSpPr>
            <p:spPr>
              <a:xfrm>
                <a:off x="5518067" y="4168737"/>
                <a:ext cx="169097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05F59FBA-4F21-49C4-910A-608D3B0E6C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8067" y="4168737"/>
                <a:ext cx="1690976" cy="276999"/>
              </a:xfrm>
              <a:prstGeom prst="rect">
                <a:avLst/>
              </a:prstGeom>
              <a:blipFill>
                <a:blip r:embed="rId17"/>
                <a:stretch>
                  <a:fillRect r="-2518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6E84A92-A56A-4D53-9DBA-99162ABC625F}"/>
                  </a:ext>
                </a:extLst>
              </p:cNvPr>
              <p:cNvSpPr txBox="1"/>
              <p:nvPr/>
            </p:nvSpPr>
            <p:spPr>
              <a:xfrm>
                <a:off x="7130463" y="4013578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06E84A92-A56A-4D53-9DBA-99162ABC62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463" y="4013578"/>
                <a:ext cx="413639" cy="553998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24E2B79-C90A-4FF1-9F22-1D2FF4CFB0DC}"/>
                  </a:ext>
                </a:extLst>
              </p:cNvPr>
              <p:cNvSpPr txBox="1"/>
              <p:nvPr/>
            </p:nvSpPr>
            <p:spPr>
              <a:xfrm>
                <a:off x="7420908" y="4173124"/>
                <a:ext cx="192168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024E2B79-C90A-4FF1-9F22-1D2FF4CFB0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0908" y="4173124"/>
                <a:ext cx="1921680" cy="276999"/>
              </a:xfrm>
              <a:prstGeom prst="rect">
                <a:avLst/>
              </a:prstGeom>
              <a:blipFill>
                <a:blip r:embed="rId19"/>
                <a:stretch>
                  <a:fillRect r="-2215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C6AC3CF-41EA-454D-9F26-A74137ECBAF5}"/>
                  </a:ext>
                </a:extLst>
              </p:cNvPr>
              <p:cNvSpPr txBox="1"/>
              <p:nvPr/>
            </p:nvSpPr>
            <p:spPr>
              <a:xfrm>
                <a:off x="9240124" y="4013578"/>
                <a:ext cx="41363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8C6AC3CF-41EA-454D-9F26-A74137ECBA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40124" y="4013578"/>
                <a:ext cx="413639" cy="553998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D10AC61-F7E7-4975-81A6-06AF1A5B2416}"/>
                  </a:ext>
                </a:extLst>
              </p:cNvPr>
              <p:cNvSpPr txBox="1"/>
              <p:nvPr/>
            </p:nvSpPr>
            <p:spPr>
              <a:xfrm>
                <a:off x="9530569" y="4173124"/>
                <a:ext cx="108491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D10AC61-F7E7-4975-81A6-06AF1A5B2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30569" y="4173124"/>
                <a:ext cx="1084912" cy="276999"/>
              </a:xfrm>
              <a:prstGeom prst="rect">
                <a:avLst/>
              </a:prstGeom>
              <a:blipFill>
                <a:blip r:embed="rId21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CFC734-56A1-4038-A8F6-50A39F0C7761}"/>
                  </a:ext>
                </a:extLst>
              </p:cNvPr>
              <p:cNvSpPr txBox="1"/>
              <p:nvPr/>
            </p:nvSpPr>
            <p:spPr>
              <a:xfrm>
                <a:off x="2015044" y="4668556"/>
                <a:ext cx="6211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3CFC734-56A1-4038-A8F6-50A39F0C77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5044" y="4668556"/>
                <a:ext cx="6211700" cy="276999"/>
              </a:xfrm>
              <a:prstGeom prst="rect">
                <a:avLst/>
              </a:prstGeom>
              <a:blipFill>
                <a:blip r:embed="rId22"/>
                <a:stretch>
                  <a:fillRect l="-393" r="-785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0C8BE41-275D-4914-AEEC-0A1981C96CEE}"/>
                  </a:ext>
                </a:extLst>
              </p:cNvPr>
              <p:cNvSpPr txBox="1"/>
              <p:nvPr/>
            </p:nvSpPr>
            <p:spPr>
              <a:xfrm>
                <a:off x="2078012" y="5523290"/>
                <a:ext cx="2636619" cy="5668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+0,25)</m:t>
                          </m:r>
                        </m:num>
                        <m:den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−0,375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60C8BE41-275D-4914-AEEC-0A1981C96C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8012" y="5523290"/>
                <a:ext cx="2636619" cy="566822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1EBAB8F-0B56-4CE3-A345-A3FACDACBE0B}"/>
                  </a:ext>
                </a:extLst>
              </p:cNvPr>
              <p:cNvSpPr txBox="1"/>
              <p:nvPr/>
            </p:nvSpPr>
            <p:spPr>
              <a:xfrm>
                <a:off x="5215547" y="5074467"/>
                <a:ext cx="1407886" cy="705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1EBAB8F-0B56-4CE3-A345-A3FACDACBE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5547" y="5074467"/>
                <a:ext cx="1407886" cy="705962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F0CBE8D-55A6-4754-B37B-6BC169235151}"/>
                  </a:ext>
                </a:extLst>
              </p:cNvPr>
              <p:cNvSpPr txBox="1"/>
              <p:nvPr/>
            </p:nvSpPr>
            <p:spPr>
              <a:xfrm>
                <a:off x="7944745" y="5503300"/>
                <a:ext cx="3617657" cy="6049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+0,25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−0,41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1F0CBE8D-55A6-4754-B37B-6BC1692351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4745" y="5503300"/>
                <a:ext cx="3617657" cy="604974"/>
              </a:xfrm>
              <a:prstGeom prst="rect">
                <a:avLst/>
              </a:prstGeom>
              <a:blipFill>
                <a:blip r:embed="rId2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>
            <a:extLst>
              <a:ext uri="{FF2B5EF4-FFF2-40B4-BE49-F238E27FC236}">
                <a16:creationId xmlns:a16="http://schemas.microsoft.com/office/drawing/2014/main" id="{458FF020-D337-45A9-AC41-A95272BF6A2A}"/>
              </a:ext>
            </a:extLst>
          </p:cNvPr>
          <p:cNvSpPr txBox="1"/>
          <p:nvPr/>
        </p:nvSpPr>
        <p:spPr>
          <a:xfrm>
            <a:off x="2007495" y="5055886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Despejo C(z)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BF1DFCD-2544-4EA0-80C0-260E43FF5F4F}"/>
              </a:ext>
            </a:extLst>
          </p:cNvPr>
          <p:cNvCxnSpPr>
            <a:cxnSpLocks/>
            <a:stCxn id="65" idx="3"/>
            <a:endCxn id="67" idx="1"/>
          </p:cNvCxnSpPr>
          <p:nvPr/>
        </p:nvCxnSpPr>
        <p:spPr>
          <a:xfrm flipV="1">
            <a:off x="4714631" y="5805787"/>
            <a:ext cx="3230114" cy="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7AD9471-575A-4D26-BB9B-C6DAB3847D43}"/>
              </a:ext>
            </a:extLst>
          </p:cNvPr>
          <p:cNvSpPr txBox="1"/>
          <p:nvPr/>
        </p:nvSpPr>
        <p:spPr>
          <a:xfrm>
            <a:off x="6902472" y="506531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>
                <a:solidFill>
                  <a:srgbClr val="0070C0"/>
                </a:solidFill>
              </a:rPr>
              <a:t>Escalón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43C76D4-8187-43CF-950E-642F243F6568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6605242" y="5249978"/>
            <a:ext cx="297230" cy="88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603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4" grpId="0"/>
      <p:bldP spid="45" grpId="0"/>
      <p:bldP spid="46" grpId="0"/>
      <p:bldP spid="47" grpId="0"/>
      <p:bldP spid="10" grpId="0"/>
      <p:bldP spid="49" grpId="0"/>
      <p:bldP spid="50" grpId="0"/>
      <p:bldP spid="11" grpId="0" animBg="1"/>
      <p:bldP spid="51" grpId="0"/>
      <p:bldP spid="52" grpId="0"/>
      <p:bldP spid="61" grpId="0"/>
      <p:bldP spid="62" grpId="0"/>
      <p:bldP spid="63" grpId="0"/>
      <p:bldP spid="64" grpId="0"/>
      <p:bldP spid="5" grpId="0"/>
      <p:bldP spid="65" grpId="0"/>
      <p:bldP spid="66" grpId="0"/>
      <p:bldP spid="67" grpId="0" animBg="1"/>
      <p:bldP spid="68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4155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2373476" y="2586053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Anti Transformada Z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5DA039-149D-4C25-BB3D-56E2D9551086}"/>
              </a:ext>
            </a:extLst>
          </p:cNvPr>
          <p:cNvSpPr txBox="1"/>
          <p:nvPr/>
        </p:nvSpPr>
        <p:spPr>
          <a:xfrm>
            <a:off x="2460192" y="3014213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1. Aplico EFP: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/>
              <p:nvPr/>
            </p:nvSpPr>
            <p:spPr>
              <a:xfrm>
                <a:off x="2344767" y="3450294"/>
                <a:ext cx="1641475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𝐸𝐹𝑃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767" y="3450294"/>
                <a:ext cx="1641475" cy="6223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D8F6B1-BA8F-4DB1-A88E-FED36977ABC2}"/>
              </a:ext>
            </a:extLst>
          </p:cNvPr>
          <p:cNvCxnSpPr>
            <a:cxnSpLocks/>
          </p:cNvCxnSpPr>
          <p:nvPr/>
        </p:nvCxnSpPr>
        <p:spPr>
          <a:xfrm flipV="1">
            <a:off x="4111804" y="3761469"/>
            <a:ext cx="864082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/>
              <p:nvPr/>
            </p:nvSpPr>
            <p:spPr>
              <a:xfrm>
                <a:off x="5020627" y="3466638"/>
                <a:ext cx="3878882" cy="5552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1,1092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0,8475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−0,41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0,2618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627" y="3466638"/>
                <a:ext cx="3878882" cy="5552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/>
              <p:nvPr/>
            </p:nvSpPr>
            <p:spPr>
              <a:xfrm>
                <a:off x="7894950" y="1654601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950" y="1654601"/>
                <a:ext cx="1354666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B39AE2F-A9BE-4CBE-B733-61546462A0BD}"/>
              </a:ext>
            </a:extLst>
          </p:cNvPr>
          <p:cNvSpPr txBox="1"/>
          <p:nvPr/>
        </p:nvSpPr>
        <p:spPr>
          <a:xfrm>
            <a:off x="2469000" y="4202630"/>
            <a:ext cx="376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2. Uso tabla de Transformada Z: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/>
              <p:nvPr/>
            </p:nvSpPr>
            <p:spPr>
              <a:xfrm>
                <a:off x="2308293" y="4580555"/>
                <a:ext cx="6941323" cy="6178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1,1092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−0,8475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×0,41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−0,2618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−0,91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&amp;0,                                                                                            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8293" y="4580555"/>
                <a:ext cx="6941323" cy="6178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98F36D-397C-4C08-852A-E76B089FB51D}"/>
                  </a:ext>
                </a:extLst>
              </p:cNvPr>
              <p:cNvSpPr txBox="1"/>
              <p:nvPr/>
            </p:nvSpPr>
            <p:spPr>
              <a:xfrm>
                <a:off x="2419947" y="1845574"/>
                <a:ext cx="3617657" cy="60497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+0,25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−0,41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398F36D-397C-4C08-852A-E76B089FB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9947" y="1845574"/>
                <a:ext cx="3617657" cy="6049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E6524D60-1063-41CC-8C27-56CDE0BC77EF}"/>
              </a:ext>
            </a:extLst>
          </p:cNvPr>
          <p:cNvSpPr txBox="1"/>
          <p:nvPr/>
        </p:nvSpPr>
        <p:spPr>
          <a:xfrm>
            <a:off x="2419947" y="5382211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Verifico el modelo: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3F0955-83B7-490F-BFE7-DE6288F12DD8}"/>
                  </a:ext>
                </a:extLst>
              </p:cNvPr>
              <p:cNvSpPr txBox="1"/>
              <p:nvPr/>
            </p:nvSpPr>
            <p:spPr>
              <a:xfrm>
                <a:off x="6496736" y="1949831"/>
                <a:ext cx="9266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3F0955-83B7-490F-BFE7-DE6288F12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736" y="1949831"/>
                <a:ext cx="926664" cy="276999"/>
              </a:xfrm>
              <a:prstGeom prst="rect">
                <a:avLst/>
              </a:prstGeom>
              <a:blipFill>
                <a:blip r:embed="rId7"/>
                <a:stretch>
                  <a:fillRect l="-2632" r="-4605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962781-1843-42B6-9291-9F7FBD7A7DD0}"/>
                  </a:ext>
                </a:extLst>
              </p:cNvPr>
              <p:cNvSpPr txBox="1"/>
              <p:nvPr/>
            </p:nvSpPr>
            <p:spPr>
              <a:xfrm>
                <a:off x="2030385" y="5879629"/>
                <a:ext cx="89327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i="1">
                          <a:latin typeface="Cambria Math" panose="02040503050406030204" pitchFamily="18" charset="0"/>
                        </a:rPr>
                        <m:t>1,1092</m:t>
                      </m:r>
                      <m:r>
                        <a:rPr lang="es-A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−0,8475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×0,41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−0,2618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−0,91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i="1">
                          <a:latin typeface="Cambria Math" panose="02040503050406030204" pitchFamily="18" charset="0"/>
                        </a:rPr>
                        <m:t>1,1092−0,8475−0,2618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962781-1843-42B6-9291-9F7FBD7A7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385" y="5879629"/>
                <a:ext cx="8932702" cy="276999"/>
              </a:xfrm>
              <a:prstGeom prst="rect">
                <a:avLst/>
              </a:prstGeom>
              <a:blipFill>
                <a:blip r:embed="rId8"/>
                <a:stretch>
                  <a:fillRect r="-13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DC87279C-F200-4A96-922B-BCFB19A0EE29}"/>
              </a:ext>
            </a:extLst>
          </p:cNvPr>
          <p:cNvSpPr/>
          <p:nvPr/>
        </p:nvSpPr>
        <p:spPr>
          <a:xfrm>
            <a:off x="11223926" y="5694962"/>
            <a:ext cx="5613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FF0000"/>
                </a:solidFill>
                <a:latin typeface="Arial" panose="020B0604020202020204" pitchFamily="34" charset="0"/>
              </a:rPr>
              <a:t>✘</a:t>
            </a:r>
            <a:endParaRPr lang="es-AR" sz="3600" dirty="0">
              <a:solidFill>
                <a:srgbClr val="FF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ADD2F8F-09B0-444E-AA6E-3A830A7EC3A5}"/>
              </a:ext>
            </a:extLst>
          </p:cNvPr>
          <p:cNvSpPr/>
          <p:nvPr/>
        </p:nvSpPr>
        <p:spPr>
          <a:xfrm>
            <a:off x="6337300" y="1784902"/>
            <a:ext cx="1244600" cy="66564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DFB8D6-28E5-4A0D-BA14-9CEB82307E7F}"/>
              </a:ext>
            </a:extLst>
          </p:cNvPr>
          <p:cNvSpPr txBox="1"/>
          <p:nvPr/>
        </p:nvSpPr>
        <p:spPr>
          <a:xfrm>
            <a:off x="5884026" y="2848690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00B050"/>
                </a:solidFill>
              </a:rPr>
              <a:t>No se usó en la TF Z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A16F1B9-1EDA-4438-A2C5-06B51391B3C1}"/>
              </a:ext>
            </a:extLst>
          </p:cNvPr>
          <p:cNvCxnSpPr>
            <a:stCxn id="7" idx="2"/>
            <a:endCxn id="8" idx="0"/>
          </p:cNvCxnSpPr>
          <p:nvPr/>
        </p:nvCxnSpPr>
        <p:spPr>
          <a:xfrm>
            <a:off x="6959600" y="2450548"/>
            <a:ext cx="93977" cy="398142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483764D-9362-4B12-9071-67AE68D91E00}"/>
              </a:ext>
            </a:extLst>
          </p:cNvPr>
          <p:cNvSpPr txBox="1"/>
          <p:nvPr/>
        </p:nvSpPr>
        <p:spPr>
          <a:xfrm>
            <a:off x="9645014" y="2485598"/>
            <a:ext cx="1726755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AR" dirty="0"/>
              <a:t>Modifico la ecuación en diferencias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1ABFE6-46DF-4F01-A21C-953C3A80287A}"/>
              </a:ext>
            </a:extLst>
          </p:cNvPr>
          <p:cNvCxnSpPr>
            <a:stCxn id="8" idx="3"/>
            <a:endCxn id="14" idx="1"/>
          </p:cNvCxnSpPr>
          <p:nvPr/>
        </p:nvCxnSpPr>
        <p:spPr>
          <a:xfrm flipV="1">
            <a:off x="8223128" y="2947263"/>
            <a:ext cx="1421886" cy="86093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73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/>
      <p:bldP spid="32" grpId="0"/>
      <p:bldP spid="34" grpId="0"/>
      <p:bldP spid="54" grpId="0"/>
      <p:bldP spid="36" grpId="0" animBg="1"/>
      <p:bldP spid="17" grpId="0"/>
      <p:bldP spid="3" grpId="0"/>
      <p:bldP spid="6" grpId="0"/>
      <p:bldP spid="7" grpId="0" animBg="1"/>
      <p:bldP spid="8" grpId="0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D2B0E-2ED9-486E-8A26-DB4182324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Enunciado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1BE36F-4750-4B6A-AA96-0628B82BC25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s-AR" dirty="0"/>
                  <a:t>Las señales de entrada y salida de distintos sistemas de control están relacionadas por las siguientes ecuaciones en diferencia: </a:t>
                </a:r>
              </a:p>
              <a:p>
                <a:pPr lvl="1"/>
                <a:r>
                  <a:rPr lang="es-AR" dirty="0"/>
                  <a:t>a) c(k + 2) + 3c(k +1) + 2c(k) = u(k) </a:t>
                </a:r>
              </a:p>
              <a:p>
                <a:pPr lvl="1"/>
                <a:r>
                  <a:rPr lang="es-AR" dirty="0"/>
                  <a:t>b) c(k) = u(k -1) + 0.25u(k -2) - 0.5c(k -1) + 0.375c(k -2)</a:t>
                </a:r>
              </a:p>
              <a:p>
                <a:pPr lvl="1"/>
                <a:endParaRPr lang="es-AR" dirty="0"/>
              </a:p>
              <a:p>
                <a:r>
                  <a:rPr lang="es-AR" dirty="0"/>
                  <a:t>Halle una expresión que permita calcular la k-</a:t>
                </a:r>
                <a:r>
                  <a:rPr lang="es-AR" dirty="0" err="1"/>
                  <a:t>ésima</a:t>
                </a:r>
                <a:r>
                  <a:rPr lang="es-AR" dirty="0"/>
                  <a:t> salida a partir de los datos dados. En todos los casos: </a:t>
                </a:r>
              </a:p>
              <a:p>
                <a:pPr lvl="1"/>
                <a:r>
                  <a:rPr lang="es-AR" dirty="0"/>
                  <a:t>c(0) =1 </a:t>
                </a:r>
              </a:p>
              <a:p>
                <a:pPr lvl="1"/>
                <a:r>
                  <a:rPr lang="es-AR" dirty="0"/>
                  <a:t>c(k) = 0 para k &lt; 0 </a:t>
                </a:r>
              </a:p>
              <a:p>
                <a:pPr lvl="1"/>
                <a:r>
                  <a:rPr lang="es-AR" dirty="0"/>
                  <a:t>u(k) = 0 para k &lt; 0 </a:t>
                </a:r>
              </a:p>
              <a:p>
                <a:pPr lvl="1"/>
                <a:r>
                  <a:rPr lang="es-AR" dirty="0"/>
                  <a:t>u(k) = 1 para k </a:t>
                </a:r>
                <a14:m>
                  <m:oMath xmlns:m="http://schemas.openxmlformats.org/officeDocument/2006/math">
                    <m:r>
                      <a:rPr lang="es-A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s-AR" dirty="0"/>
                  <a:t> 0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91BE36F-4750-4B6A-AA96-0628B82BC25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79" t="-161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8147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2620D9-3575-4FCC-AB4B-071F57580DCF}"/>
              </a:ext>
            </a:extLst>
          </p:cNvPr>
          <p:cNvSpPr txBox="1"/>
          <p:nvPr/>
        </p:nvSpPr>
        <p:spPr>
          <a:xfrm>
            <a:off x="2507789" y="11745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E3B8621-4CE8-4EF3-89D1-4525A5F3CD78}"/>
                  </a:ext>
                </a:extLst>
              </p:cNvPr>
              <p:cNvSpPr txBox="1"/>
              <p:nvPr/>
            </p:nvSpPr>
            <p:spPr>
              <a:xfrm>
                <a:off x="2522918" y="1887454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E3B8621-4CE8-4EF3-89D1-4525A5F3CD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2918" y="1887454"/>
                <a:ext cx="1141466" cy="276999"/>
              </a:xfrm>
              <a:prstGeom prst="rect">
                <a:avLst/>
              </a:prstGeom>
              <a:blipFill>
                <a:blip r:embed="rId2"/>
                <a:stretch>
                  <a:fillRect l="-4278" r="-374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F325EF-E5A7-4E1E-9203-19F77B5B24B7}"/>
                  </a:ext>
                </a:extLst>
              </p:cNvPr>
              <p:cNvSpPr txBox="1"/>
              <p:nvPr/>
            </p:nvSpPr>
            <p:spPr>
              <a:xfrm>
                <a:off x="2507789" y="1543900"/>
                <a:ext cx="65643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−2)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F325EF-E5A7-4E1E-9203-19F77B5B24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789" y="1543900"/>
                <a:ext cx="6564361" cy="276999"/>
              </a:xfrm>
              <a:prstGeom prst="rect">
                <a:avLst/>
              </a:prstGeom>
              <a:blipFill>
                <a:blip r:embed="rId3"/>
                <a:stretch>
                  <a:fillRect l="-279" r="-743" b="-3695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59B27117-8156-4D1D-85B0-16F39C321563}"/>
              </a:ext>
            </a:extLst>
          </p:cNvPr>
          <p:cNvSpPr txBox="1"/>
          <p:nvPr/>
        </p:nvSpPr>
        <p:spPr>
          <a:xfrm>
            <a:off x="2522919" y="2286091"/>
            <a:ext cx="143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/>
              <a:t>Propiedad: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DE9682C-559D-4FED-82B5-C9D7F7D4C651}"/>
                  </a:ext>
                </a:extLst>
              </p:cNvPr>
              <p:cNvSpPr txBox="1"/>
              <p:nvPr/>
            </p:nvSpPr>
            <p:spPr>
              <a:xfrm>
                <a:off x="2546192" y="2635576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DE9682C-559D-4FED-82B5-C9D7F7D4C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6192" y="2635576"/>
                <a:ext cx="413639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2666BCF-1D5F-4B88-B97C-CDC3D183E2A6}"/>
                  </a:ext>
                </a:extLst>
              </p:cNvPr>
              <p:cNvSpPr txBox="1"/>
              <p:nvPr/>
            </p:nvSpPr>
            <p:spPr>
              <a:xfrm>
                <a:off x="2934410" y="2495318"/>
                <a:ext cx="3844622" cy="880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nary>
                            <m:naryPr>
                              <m:chr m:val="∑"/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s-AR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=0</m:t>
                              </m:r>
                            </m:sub>
                            <m:sup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sup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d>
                                <m:d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s-AR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p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s-AR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2666BCF-1D5F-4B88-B97C-CDC3D183E2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4410" y="2495318"/>
                <a:ext cx="3844622" cy="8803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>
            <a:extLst>
              <a:ext uri="{FF2B5EF4-FFF2-40B4-BE49-F238E27FC236}">
                <a16:creationId xmlns:a16="http://schemas.microsoft.com/office/drawing/2014/main" id="{AD08D570-485D-4822-A49E-C183F72DF9BF}"/>
              </a:ext>
            </a:extLst>
          </p:cNvPr>
          <p:cNvSpPr/>
          <p:nvPr/>
        </p:nvSpPr>
        <p:spPr>
          <a:xfrm>
            <a:off x="2522918" y="2299121"/>
            <a:ext cx="4337981" cy="112487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CD2F93-1398-4643-8712-42B80548A2B3}"/>
              </a:ext>
            </a:extLst>
          </p:cNvPr>
          <p:cNvSpPr txBox="1"/>
          <p:nvPr/>
        </p:nvSpPr>
        <p:spPr>
          <a:xfrm>
            <a:off x="8070269" y="2401355"/>
            <a:ext cx="3352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/>
              <a:t>Esta propiedad me permite agregar las condiciones iniciales al modelo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CA79B6-2EED-4424-BF1D-84B91838653C}"/>
              </a:ext>
            </a:extLst>
          </p:cNvPr>
          <p:cNvSpPr txBox="1"/>
          <p:nvPr/>
        </p:nvSpPr>
        <p:spPr>
          <a:xfrm>
            <a:off x="2507789" y="3515945"/>
            <a:ext cx="1276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u="sng" dirty="0"/>
              <a:t>Con m=1: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08FBC43-2061-4C59-9865-89B0D53EE980}"/>
                  </a:ext>
                </a:extLst>
              </p:cNvPr>
              <p:cNvSpPr txBox="1"/>
              <p:nvPr/>
            </p:nvSpPr>
            <p:spPr>
              <a:xfrm>
                <a:off x="2507789" y="3797783"/>
                <a:ext cx="41363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sz="36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s-AR" sz="3600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08FBC43-2061-4C59-9865-89B0D53EE9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7789" y="3797783"/>
                <a:ext cx="413639" cy="55399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EBCCE6F-0086-4EEB-A6E0-3285162265CE}"/>
                  </a:ext>
                </a:extLst>
              </p:cNvPr>
              <p:cNvSpPr txBox="1"/>
              <p:nvPr/>
            </p:nvSpPr>
            <p:spPr>
              <a:xfrm>
                <a:off x="2338639" y="3959210"/>
                <a:ext cx="384462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EBCCE6F-0086-4EEB-A6E0-3285162265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38639" y="3959210"/>
                <a:ext cx="3844622" cy="276999"/>
              </a:xfrm>
              <a:prstGeom prst="rect">
                <a:avLst/>
              </a:prstGeom>
              <a:blipFill>
                <a:blip r:embed="rId7"/>
                <a:stretch>
                  <a:fillRect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05404B32-160C-44AF-BE04-5D53DE5322FB}"/>
              </a:ext>
            </a:extLst>
          </p:cNvPr>
          <p:cNvSpPr txBox="1"/>
          <p:nvPr/>
        </p:nvSpPr>
        <p:spPr>
          <a:xfrm>
            <a:off x="8118740" y="3774543"/>
            <a:ext cx="3352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b="1" dirty="0"/>
              <a:t>Para incluir c(0), debo calcular c(k+1)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826AD99-FFE0-41FB-84CA-FDA06E9CDE15}"/>
                  </a:ext>
                </a:extLst>
              </p:cNvPr>
              <p:cNvSpPr txBox="1"/>
              <p:nvPr/>
            </p:nvSpPr>
            <p:spPr>
              <a:xfrm>
                <a:off x="2556261" y="4409532"/>
                <a:ext cx="59456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−1)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A826AD99-FFE0-41FB-84CA-FDA06E9CDE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261" y="4409532"/>
                <a:ext cx="5945602" cy="276999"/>
              </a:xfrm>
              <a:prstGeom prst="rect">
                <a:avLst/>
              </a:prstGeom>
              <a:blipFill>
                <a:blip r:embed="rId8"/>
                <a:stretch>
                  <a:fillRect r="-820" b="-3695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TextBox 44">
            <a:extLst>
              <a:ext uri="{FF2B5EF4-FFF2-40B4-BE49-F238E27FC236}">
                <a16:creationId xmlns:a16="http://schemas.microsoft.com/office/drawing/2014/main" id="{18F5097B-FA4E-4496-A9C1-1DAD6499600B}"/>
              </a:ext>
            </a:extLst>
          </p:cNvPr>
          <p:cNvSpPr txBox="1"/>
          <p:nvPr/>
        </p:nvSpPr>
        <p:spPr>
          <a:xfrm>
            <a:off x="2507789" y="4744282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Transformada 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4C6C3-B65F-4946-B7C9-2CAC407B4544}"/>
                  </a:ext>
                </a:extLst>
              </p:cNvPr>
              <p:cNvSpPr txBox="1"/>
              <p:nvPr/>
            </p:nvSpPr>
            <p:spPr>
              <a:xfrm>
                <a:off x="2530788" y="5193225"/>
                <a:ext cx="61881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d>
                        <m:dPr>
                          <m:begChr m:val="["/>
                          <m:endChr m:val="]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+0,25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−0,5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+0,375</m:t>
                      </m:r>
                      <m:sSup>
                        <m:sSup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634C6C3-B65F-4946-B7C9-2CAC407B45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30788" y="5193225"/>
                <a:ext cx="6188104" cy="276999"/>
              </a:xfrm>
              <a:prstGeom prst="rect">
                <a:avLst/>
              </a:prstGeom>
              <a:blipFill>
                <a:blip r:embed="rId9"/>
                <a:stretch>
                  <a:fillRect r="-788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18A6D6E3-9319-4742-9AD5-93FC49D9C50B}"/>
              </a:ext>
            </a:extLst>
          </p:cNvPr>
          <p:cNvSpPr/>
          <p:nvPr/>
        </p:nvSpPr>
        <p:spPr>
          <a:xfrm>
            <a:off x="3452660" y="5193225"/>
            <a:ext cx="260196" cy="27699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9DE1F4F-5D1B-43B1-8238-0A0ADBE2467F}"/>
                  </a:ext>
                </a:extLst>
              </p:cNvPr>
              <p:cNvSpPr txBox="1"/>
              <p:nvPr/>
            </p:nvSpPr>
            <p:spPr>
              <a:xfrm>
                <a:off x="2578306" y="6025070"/>
                <a:ext cx="2866361" cy="5850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+0,25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−0,375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E9DE1F4F-5D1B-43B1-8238-0A0ADBE246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8306" y="6025070"/>
                <a:ext cx="2866361" cy="585097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1431CE7-F10B-4518-B26F-0933EEA74B24}"/>
                  </a:ext>
                </a:extLst>
              </p:cNvPr>
              <p:cNvSpPr txBox="1"/>
              <p:nvPr/>
            </p:nvSpPr>
            <p:spPr>
              <a:xfrm>
                <a:off x="5715841" y="5576247"/>
                <a:ext cx="1407886" cy="7059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B1431CE7-F10B-4518-B26F-0933EEA74B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841" y="5576247"/>
                <a:ext cx="1407886" cy="70596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B15A962-E3E0-4041-87BE-E80FCCDADCB1}"/>
                  </a:ext>
                </a:extLst>
              </p:cNvPr>
              <p:cNvSpPr txBox="1"/>
              <p:nvPr/>
            </p:nvSpPr>
            <p:spPr>
              <a:xfrm>
                <a:off x="8445039" y="6005080"/>
                <a:ext cx="3617657" cy="60497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,25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−0,41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0B15A962-E3E0-4041-87BE-E80FCCDAD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5039" y="6005080"/>
                <a:ext cx="3617657" cy="60497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5045F1BF-BD32-439A-82F3-11CFDED30D32}"/>
              </a:ext>
            </a:extLst>
          </p:cNvPr>
          <p:cNvSpPr txBox="1"/>
          <p:nvPr/>
        </p:nvSpPr>
        <p:spPr>
          <a:xfrm>
            <a:off x="2507789" y="5557666"/>
            <a:ext cx="1627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Despejo C(z)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1215DF7-DA90-400B-B926-10AEC0509CB2}"/>
              </a:ext>
            </a:extLst>
          </p:cNvPr>
          <p:cNvCxnSpPr>
            <a:cxnSpLocks/>
            <a:stCxn id="46" idx="3"/>
            <a:endCxn id="48" idx="1"/>
          </p:cNvCxnSpPr>
          <p:nvPr/>
        </p:nvCxnSpPr>
        <p:spPr>
          <a:xfrm flipV="1">
            <a:off x="5444667" y="6307567"/>
            <a:ext cx="3000372" cy="100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F1A15EC-AEC3-44CD-8E63-9E6E0ADF04AE}"/>
              </a:ext>
            </a:extLst>
          </p:cNvPr>
          <p:cNvSpPr txBox="1"/>
          <p:nvPr/>
        </p:nvSpPr>
        <p:spPr>
          <a:xfrm>
            <a:off x="7402766" y="5567092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>
                <a:solidFill>
                  <a:srgbClr val="0070C0"/>
                </a:solidFill>
              </a:rPr>
              <a:t>Escalón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1E9681CD-447B-44A6-9DBF-C047DC67679D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7105536" y="5751758"/>
            <a:ext cx="297230" cy="888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149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7" grpId="0"/>
      <p:bldP spid="38" grpId="0" animBg="1"/>
      <p:bldP spid="9" grpId="0"/>
      <p:bldP spid="11" grpId="0"/>
      <p:bldP spid="40" grpId="0"/>
      <p:bldP spid="41" grpId="0"/>
      <p:bldP spid="42" grpId="0"/>
      <p:bldP spid="44" grpId="0"/>
      <p:bldP spid="45" grpId="0"/>
      <p:bldP spid="12" grpId="0"/>
      <p:bldP spid="15" grpId="0" animBg="1"/>
      <p:bldP spid="46" grpId="0"/>
      <p:bldP spid="47" grpId="0"/>
      <p:bldP spid="48" grpId="0" animBg="1"/>
      <p:bldP spid="49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469000" y="1415570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F0F920-F730-4EC7-9989-7F4674DCA295}"/>
              </a:ext>
            </a:extLst>
          </p:cNvPr>
          <p:cNvSpPr txBox="1"/>
          <p:nvPr/>
        </p:nvSpPr>
        <p:spPr>
          <a:xfrm>
            <a:off x="2373476" y="2586053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Anti Transformada Z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25DA039-149D-4C25-BB3D-56E2D9551086}"/>
              </a:ext>
            </a:extLst>
          </p:cNvPr>
          <p:cNvSpPr txBox="1"/>
          <p:nvPr/>
        </p:nvSpPr>
        <p:spPr>
          <a:xfrm>
            <a:off x="2460192" y="3014213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1. Aplico EFP: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/>
              <p:nvPr/>
            </p:nvSpPr>
            <p:spPr>
              <a:xfrm>
                <a:off x="2344767" y="3450294"/>
                <a:ext cx="1641475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𝐸𝐹𝑃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311A0BEB-AAA6-4CC1-8DA8-8FD76796F0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4767" y="3450294"/>
                <a:ext cx="1641475" cy="6223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D8F6B1-BA8F-4DB1-A88E-FED36977ABC2}"/>
              </a:ext>
            </a:extLst>
          </p:cNvPr>
          <p:cNvCxnSpPr>
            <a:cxnSpLocks/>
          </p:cNvCxnSpPr>
          <p:nvPr/>
        </p:nvCxnSpPr>
        <p:spPr>
          <a:xfrm flipV="1">
            <a:off x="4111804" y="3761469"/>
            <a:ext cx="864082" cy="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/>
              <p:nvPr/>
            </p:nvSpPr>
            <p:spPr>
              <a:xfrm>
                <a:off x="5020627" y="3466638"/>
                <a:ext cx="3878882" cy="5552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1,1092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0,53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69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−0,41</m:t>
                          </m:r>
                        </m:den>
                      </m:f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0,427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B67BE2D-9DB8-4DAC-8126-8ACCE425E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0627" y="3466638"/>
                <a:ext cx="3878882" cy="5552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/>
              <p:nvPr/>
            </p:nvSpPr>
            <p:spPr>
              <a:xfrm>
                <a:off x="7894950" y="1654601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658F87F-ACE6-4EB0-8227-B26D762D12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950" y="1654601"/>
                <a:ext cx="1354666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B39AE2F-A9BE-4CBE-B733-61546462A0BD}"/>
              </a:ext>
            </a:extLst>
          </p:cNvPr>
          <p:cNvSpPr txBox="1"/>
          <p:nvPr/>
        </p:nvSpPr>
        <p:spPr>
          <a:xfrm>
            <a:off x="2469000" y="4202630"/>
            <a:ext cx="3768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i="1" dirty="0"/>
              <a:t>2. Uso tabla de Transformada Z: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/>
              <p:nvPr/>
            </p:nvSpPr>
            <p:spPr>
              <a:xfrm>
                <a:off x="2308293" y="4580555"/>
                <a:ext cx="6941323" cy="61786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1,1092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−0,53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69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×0,41</m:t>
                                  </m:r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+0,427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sSup>
                                <m:sSupPr>
                                  <m:ctrlP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s-AR" b="0" i="1" smtClean="0">
                                          <a:latin typeface="Cambria Math" panose="02040503050406030204" pitchFamily="18" charset="0"/>
                                        </a:rPr>
                                        <m:t>−0,91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s-AR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p>
                              </m:s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,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&amp;0,                                                                                              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&lt;0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3C47DD0-384E-4311-86B7-CEB5AE7E7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8293" y="4580555"/>
                <a:ext cx="6941323" cy="6178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E6524D60-1063-41CC-8C27-56CDE0BC77EF}"/>
              </a:ext>
            </a:extLst>
          </p:cNvPr>
          <p:cNvSpPr txBox="1"/>
          <p:nvPr/>
        </p:nvSpPr>
        <p:spPr>
          <a:xfrm>
            <a:off x="2419947" y="5382211"/>
            <a:ext cx="2302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u="sng" dirty="0"/>
              <a:t>Verifico el modelo: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3F0955-83B7-490F-BFE7-DE6288F12DD8}"/>
                  </a:ext>
                </a:extLst>
              </p:cNvPr>
              <p:cNvSpPr txBox="1"/>
              <p:nvPr/>
            </p:nvSpPr>
            <p:spPr>
              <a:xfrm>
                <a:off x="6496736" y="1949831"/>
                <a:ext cx="9266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23F0955-83B7-490F-BFE7-DE6288F12D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736" y="1949831"/>
                <a:ext cx="926664" cy="276999"/>
              </a:xfrm>
              <a:prstGeom prst="rect">
                <a:avLst/>
              </a:prstGeom>
              <a:blipFill>
                <a:blip r:embed="rId6"/>
                <a:stretch>
                  <a:fillRect l="-2632" r="-4605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962781-1843-42B6-9291-9F7FBD7A7DD0}"/>
                  </a:ext>
                </a:extLst>
              </p:cNvPr>
              <p:cNvSpPr txBox="1"/>
              <p:nvPr/>
            </p:nvSpPr>
            <p:spPr>
              <a:xfrm>
                <a:off x="2030385" y="5879629"/>
                <a:ext cx="89327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i="1">
                          <a:latin typeface="Cambria Math" panose="02040503050406030204" pitchFamily="18" charset="0"/>
                        </a:rPr>
                        <m:t>1,1092</m:t>
                      </m:r>
                      <m:r>
                        <a:rPr lang="es-A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i="1">
                          <a:latin typeface="Cambria Math" panose="02040503050406030204" pitchFamily="18" charset="0"/>
                        </a:rPr>
                        <m:t>−0,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53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69</m:t>
                      </m:r>
                      <m:sSup>
                        <m:sSupPr>
                          <m:ctrlPr>
                            <a:rPr lang="es-AR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A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×0,41</m:t>
                          </m:r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AR" i="1">
                          <a:latin typeface="Cambria Math" panose="02040503050406030204" pitchFamily="18" charset="0"/>
                        </a:rPr>
                        <m:t>0,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427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</m:t>
                      </m:r>
                      <m:sSup>
                        <m:sSupPr>
                          <m:ctrlPr>
                            <a:rPr lang="es-A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AR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i="1">
                                  <a:latin typeface="Cambria Math" panose="02040503050406030204" pitchFamily="18" charset="0"/>
                                </a:rPr>
                                <m:t>−0,91</m:t>
                              </m:r>
                            </m:e>
                          </m:d>
                        </m:e>
                        <m: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i="1">
                          <a:latin typeface="Cambria Math" panose="02040503050406030204" pitchFamily="18" charset="0"/>
                        </a:rPr>
                        <m:t>1,1092−0,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53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69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+0,427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6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5962781-1843-42B6-9291-9F7FBD7A7D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385" y="5879629"/>
                <a:ext cx="8932702" cy="276999"/>
              </a:xfrm>
              <a:prstGeom prst="rect">
                <a:avLst/>
              </a:prstGeom>
              <a:blipFill>
                <a:blip r:embed="rId7"/>
                <a:stretch>
                  <a:fillRect r="-13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0D75696-DCDF-4512-A102-5273785B6F93}"/>
                  </a:ext>
                </a:extLst>
              </p:cNvPr>
              <p:cNvSpPr txBox="1"/>
              <p:nvPr/>
            </p:nvSpPr>
            <p:spPr>
              <a:xfrm>
                <a:off x="2478343" y="1876236"/>
                <a:ext cx="3617657" cy="60497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+0,25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num>
                        <m:den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−0,41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+0,91)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0D75696-DCDF-4512-A102-5273785B6F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343" y="1876236"/>
                <a:ext cx="3617657" cy="60497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F6AE64D8-EA10-460B-B28D-ADDE43BDF7FA}"/>
              </a:ext>
            </a:extLst>
          </p:cNvPr>
          <p:cNvSpPr/>
          <p:nvPr/>
        </p:nvSpPr>
        <p:spPr>
          <a:xfrm>
            <a:off x="11131194" y="5694962"/>
            <a:ext cx="5549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AR" sz="3600" dirty="0">
                <a:solidFill>
                  <a:srgbClr val="00B050"/>
                </a:solidFill>
                <a:latin typeface="Arial" panose="020B0604020202020204" pitchFamily="34" charset="0"/>
              </a:rPr>
              <a:t>✔</a:t>
            </a:r>
            <a:endParaRPr lang="es-AR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288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" grpId="0"/>
      <p:bldP spid="32" grpId="0"/>
      <p:bldP spid="34" grpId="0"/>
      <p:bldP spid="54" grpId="0"/>
      <p:bldP spid="36" grpId="0" animBg="1"/>
      <p:bldP spid="17" grpId="0"/>
      <p:bldP spid="3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B1F0341-F380-4E37-BF2B-7F2A364A4186}"/>
              </a:ext>
            </a:extLst>
          </p:cNvPr>
          <p:cNvCxnSpPr/>
          <p:nvPr/>
        </p:nvCxnSpPr>
        <p:spPr>
          <a:xfrm>
            <a:off x="2592925" y="2252870"/>
            <a:ext cx="140923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4825BFF1-0306-46A7-AE89-187D43EB634A}"/>
              </a:ext>
            </a:extLst>
          </p:cNvPr>
          <p:cNvSpPr/>
          <p:nvPr/>
        </p:nvSpPr>
        <p:spPr>
          <a:xfrm>
            <a:off x="4002157" y="1905000"/>
            <a:ext cx="1409232" cy="77190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/>
              <a:t>Sistema</a:t>
            </a:r>
          </a:p>
          <a:p>
            <a:pPr algn="ctr"/>
            <a:r>
              <a:rPr lang="es-AR" dirty="0"/>
              <a:t>a)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62D13C-1AC5-4398-8932-FA550EE71F4D}"/>
              </a:ext>
            </a:extLst>
          </p:cNvPr>
          <p:cNvCxnSpPr/>
          <p:nvPr/>
        </p:nvCxnSpPr>
        <p:spPr>
          <a:xfrm>
            <a:off x="5411389" y="2252870"/>
            <a:ext cx="1409232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FF4E58-940E-4B9D-AE00-1BDD4E31CC1C}"/>
                  </a:ext>
                </a:extLst>
              </p:cNvPr>
              <p:cNvSpPr txBox="1"/>
              <p:nvPr/>
            </p:nvSpPr>
            <p:spPr>
              <a:xfrm>
                <a:off x="3033174" y="1905000"/>
                <a:ext cx="52873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2FF4E58-940E-4B9D-AE00-1BDD4E31CC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3174" y="1905000"/>
                <a:ext cx="528734" cy="276999"/>
              </a:xfrm>
              <a:prstGeom prst="rect">
                <a:avLst/>
              </a:prstGeom>
              <a:blipFill>
                <a:blip r:embed="rId2"/>
                <a:stretch>
                  <a:fillRect l="-4651" r="-15116" b="-37778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DF648-6A0E-4483-91AE-0744C1685210}"/>
                  </a:ext>
                </a:extLst>
              </p:cNvPr>
              <p:cNvSpPr txBox="1"/>
              <p:nvPr/>
            </p:nvSpPr>
            <p:spPr>
              <a:xfrm>
                <a:off x="5851638" y="1905000"/>
                <a:ext cx="5029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4ADF648-6A0E-4483-91AE-0744C16852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1638" y="1905000"/>
                <a:ext cx="502958" cy="276999"/>
              </a:xfrm>
              <a:prstGeom prst="rect">
                <a:avLst/>
              </a:prstGeom>
              <a:blipFill>
                <a:blip r:embed="rId3"/>
                <a:stretch>
                  <a:fillRect l="-4878" r="-15854" b="-37778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A2C434-22FD-479D-9C74-B2DC1AA67D38}"/>
                  </a:ext>
                </a:extLst>
              </p:cNvPr>
              <p:cNvSpPr txBox="1"/>
              <p:nvPr/>
            </p:nvSpPr>
            <p:spPr>
              <a:xfrm>
                <a:off x="8076229" y="1819030"/>
                <a:ext cx="1354666" cy="8309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endParaRPr lang="es-AR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s-AR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  <m:r>
                      <a:rPr lang="es-AR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AR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s-A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A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</m:d>
                  </m:oMath>
                </a14:m>
                <a:r>
                  <a:rPr lang="es-AR" b="0" dirty="0"/>
                  <a:t> </a:t>
                </a:r>
              </a:p>
              <a:p>
                <a:endParaRPr lang="es-A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BA2C434-22FD-479D-9C74-B2DC1AA67D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6229" y="1819030"/>
                <a:ext cx="1354666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281655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324059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240594"/>
                <a:ext cx="3974165" cy="276999"/>
              </a:xfrm>
              <a:prstGeom prst="rect">
                <a:avLst/>
              </a:prstGeom>
              <a:blipFill>
                <a:blip r:embed="rId5"/>
                <a:stretch>
                  <a:fillRect l="-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357229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572297"/>
                <a:ext cx="1141466" cy="276999"/>
              </a:xfrm>
              <a:prstGeom prst="rect">
                <a:avLst/>
              </a:prstGeom>
              <a:blipFill>
                <a:blip r:embed="rId6"/>
                <a:stretch>
                  <a:fillRect l="-3723" r="-3723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393406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934065"/>
                <a:ext cx="1146596" cy="276999"/>
              </a:xfrm>
              <a:prstGeom prst="rect">
                <a:avLst/>
              </a:prstGeom>
              <a:blipFill>
                <a:blip r:embed="rId7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388789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394278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942780"/>
                <a:ext cx="627095" cy="276999"/>
              </a:xfrm>
              <a:prstGeom prst="rect">
                <a:avLst/>
              </a:prstGeom>
              <a:blipFill>
                <a:blip r:embed="rId8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429806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298062"/>
                <a:ext cx="1172372" cy="276999"/>
              </a:xfrm>
              <a:prstGeom prst="rect">
                <a:avLst/>
              </a:prstGeom>
              <a:blipFill>
                <a:blip r:embed="rId9"/>
                <a:stretch>
                  <a:fillRect l="-3627" r="-362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425189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430677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4306777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466411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664112"/>
                <a:ext cx="1172372" cy="276999"/>
              </a:xfrm>
              <a:prstGeom prst="rect">
                <a:avLst/>
              </a:prstGeom>
              <a:blipFill>
                <a:blip r:embed="rId11"/>
                <a:stretch>
                  <a:fillRect l="-4145" r="-362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461794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467282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467282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5556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Right Brace 28">
            <a:extLst>
              <a:ext uri="{FF2B5EF4-FFF2-40B4-BE49-F238E27FC236}">
                <a16:creationId xmlns:a16="http://schemas.microsoft.com/office/drawing/2014/main" id="{803CCF81-5FDE-4BE9-BF07-82AA4C515749}"/>
              </a:ext>
            </a:extLst>
          </p:cNvPr>
          <p:cNvSpPr/>
          <p:nvPr/>
        </p:nvSpPr>
        <p:spPr>
          <a:xfrm>
            <a:off x="6567090" y="3611077"/>
            <a:ext cx="81674" cy="599987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0" name="Right Brace 29">
            <a:extLst>
              <a:ext uri="{FF2B5EF4-FFF2-40B4-BE49-F238E27FC236}">
                <a16:creationId xmlns:a16="http://schemas.microsoft.com/office/drawing/2014/main" id="{C1E66373-09C2-4E2D-8E17-3B6A6425968A}"/>
              </a:ext>
            </a:extLst>
          </p:cNvPr>
          <p:cNvSpPr/>
          <p:nvPr/>
        </p:nvSpPr>
        <p:spPr>
          <a:xfrm>
            <a:off x="6567090" y="4304548"/>
            <a:ext cx="81674" cy="599987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9C2831A-573D-4781-80B0-7D834BD64693}"/>
              </a:ext>
            </a:extLst>
          </p:cNvPr>
          <p:cNvSpPr txBox="1"/>
          <p:nvPr/>
        </p:nvSpPr>
        <p:spPr>
          <a:xfrm>
            <a:off x="6896227" y="3726404"/>
            <a:ext cx="2534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Condiciones iniciales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FB0805CB-63AB-4002-99BD-694656AD8D1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4893" y="4207974"/>
            <a:ext cx="1771897" cy="1000265"/>
          </a:xfrm>
          <a:prstGeom prst="rect">
            <a:avLst/>
          </a:prstGeom>
        </p:spPr>
      </p:pic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8A7971C-57B1-4A77-996C-4A7EA52AAF14}"/>
              </a:ext>
            </a:extLst>
          </p:cNvPr>
          <p:cNvCxnSpPr/>
          <p:nvPr/>
        </p:nvCxnSpPr>
        <p:spPr>
          <a:xfrm>
            <a:off x="6820621" y="4617945"/>
            <a:ext cx="1143936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21139A7F-C978-448D-8406-A0A5D19A9A59}"/>
              </a:ext>
            </a:extLst>
          </p:cNvPr>
          <p:cNvSpPr txBox="1"/>
          <p:nvPr/>
        </p:nvSpPr>
        <p:spPr>
          <a:xfrm>
            <a:off x="8499704" y="5284351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Escalón</a:t>
            </a:r>
          </a:p>
        </p:txBody>
      </p:sp>
    </p:spTree>
    <p:extLst>
      <p:ext uri="{BB962C8B-B14F-4D97-AF65-F5344CB8AC3E}">
        <p14:creationId xmlns:p14="http://schemas.microsoft.com/office/powerpoint/2010/main" val="164224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22" grpId="0"/>
      <p:bldP spid="23" grpId="0"/>
      <p:bldP spid="24" grpId="0"/>
      <p:bldP spid="25" grpId="0"/>
      <p:bldP spid="26" grpId="0"/>
      <p:bldP spid="27" grpId="0"/>
      <p:bldP spid="29" grpId="0" animBg="1"/>
      <p:bldP spid="30" grpId="0" animBg="1"/>
      <p:bldP spid="31" grpId="0"/>
      <p:bldP spid="7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CE8666D-838E-4F5F-8605-CBC3F4A55D7E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CE8666D-838E-4F5F-8605-CBC3F4A55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blipFill>
                <a:blip r:embed="rId11"/>
                <a:stretch>
                  <a:fillRect l="-624" r="-2287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CD33DA9-C105-4314-B9F3-CB9A1104C307}"/>
                  </a:ext>
                </a:extLst>
              </p:cNvPr>
              <p:cNvSpPr txBox="1"/>
              <p:nvPr/>
            </p:nvSpPr>
            <p:spPr>
              <a:xfrm>
                <a:off x="4784037" y="4392861"/>
                <a:ext cx="26004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CD33DA9-C105-4314-B9F3-CB9A1104C3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392861"/>
                <a:ext cx="2600455" cy="276999"/>
              </a:xfrm>
              <a:prstGeom prst="rect">
                <a:avLst/>
              </a:prstGeom>
              <a:blipFill>
                <a:blip r:embed="rId12"/>
                <a:stretch>
                  <a:fillRect l="-704" r="-1408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A2DB27D-26DC-440B-B44B-675FC4AE0998}"/>
                  </a:ext>
                </a:extLst>
              </p:cNvPr>
              <p:cNvSpPr txBox="1"/>
              <p:nvPr/>
            </p:nvSpPr>
            <p:spPr>
              <a:xfrm>
                <a:off x="4784037" y="5051540"/>
                <a:ext cx="2472985" cy="5357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d>
                            <m:dPr>
                              <m:ctrlP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AR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(2)</m:t>
                          </m:r>
                        </m:num>
                        <m:den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7A2DB27D-26DC-440B-B44B-675FC4AE09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5051540"/>
                <a:ext cx="2472985" cy="53572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>
            <a:extLst>
              <a:ext uri="{FF2B5EF4-FFF2-40B4-BE49-F238E27FC236}">
                <a16:creationId xmlns:a16="http://schemas.microsoft.com/office/drawing/2014/main" id="{6A1CE91C-7EEB-4191-8B91-75B154058EB9}"/>
              </a:ext>
            </a:extLst>
          </p:cNvPr>
          <p:cNvSpPr/>
          <p:nvPr/>
        </p:nvSpPr>
        <p:spPr>
          <a:xfrm>
            <a:off x="5897217" y="4925188"/>
            <a:ext cx="530087" cy="5357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7514B10-E513-4398-93C4-6EC5C59FD949}"/>
              </a:ext>
            </a:extLst>
          </p:cNvPr>
          <p:cNvSpPr/>
          <p:nvPr/>
        </p:nvSpPr>
        <p:spPr>
          <a:xfrm>
            <a:off x="6783724" y="4925188"/>
            <a:ext cx="530087" cy="5357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FD5E67-4C0C-49C8-B0DE-2D5190A3C8B7}"/>
              </a:ext>
            </a:extLst>
          </p:cNvPr>
          <p:cNvSpPr txBox="1"/>
          <p:nvPr/>
        </p:nvSpPr>
        <p:spPr>
          <a:xfrm>
            <a:off x="7119035" y="4716803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B6A7F8A-154A-44E1-9275-03764902D2EF}"/>
              </a:ext>
            </a:extLst>
          </p:cNvPr>
          <p:cNvSpPr txBox="1"/>
          <p:nvPr/>
        </p:nvSpPr>
        <p:spPr>
          <a:xfrm>
            <a:off x="6189571" y="4662244"/>
            <a:ext cx="325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blipFill>
                <a:blip r:embed="rId14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5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EE2CD15A-F853-4DD6-90F0-EA7E52041F2E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9338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32" grpId="0"/>
      <p:bldP spid="32" grpId="1"/>
      <p:bldP spid="5" grpId="0"/>
      <p:bldP spid="5" grpId="1"/>
      <p:bldP spid="6" grpId="0" animBg="1"/>
      <p:bldP spid="6" grpId="1" animBg="1"/>
      <p:bldP spid="33" grpId="0" animBg="1"/>
      <p:bldP spid="33" grpId="1" animBg="1"/>
      <p:bldP spid="19" grpId="0"/>
      <p:bldP spid="19" grpId="1"/>
      <p:bldP spid="34" grpId="0"/>
      <p:bldP spid="34" grpId="1"/>
      <p:bldP spid="20" grpId="0"/>
      <p:bldP spid="36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800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800219" cy="276999"/>
              </a:xfrm>
              <a:prstGeom prst="rect">
                <a:avLst/>
              </a:prstGeom>
              <a:blipFill>
                <a:blip r:embed="rId11"/>
                <a:stretch>
                  <a:fillRect l="-6107" r="-6870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CBE1EE6A-D458-4F41-A520-01DCB33CCCCA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538872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800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800219" cy="276999"/>
              </a:xfrm>
              <a:prstGeom prst="rect">
                <a:avLst/>
              </a:prstGeom>
              <a:blipFill>
                <a:blip r:embed="rId10"/>
                <a:stretch>
                  <a:fillRect l="-6061" r="-6061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42167"/>
                <a:ext cx="800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=−2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42167"/>
                <a:ext cx="800219" cy="276999"/>
              </a:xfrm>
              <a:prstGeom prst="rect">
                <a:avLst/>
              </a:prstGeom>
              <a:blipFill>
                <a:blip r:embed="rId11"/>
                <a:stretch>
                  <a:fillRect l="-6107" r="-6870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92925" y="432162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32162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ACFB255-C68A-451C-9614-CE6A10E37FAD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32779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(−1)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ACFB255-C68A-451C-9614-CE6A10E37F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3277949" cy="276999"/>
              </a:xfrm>
              <a:prstGeom prst="rect">
                <a:avLst/>
              </a:prstGeom>
              <a:blipFill>
                <a:blip r:embed="rId13"/>
                <a:stretch>
                  <a:fillRect l="-372" r="-2045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873E652-6DC6-43C5-A3D7-F091AE38FC29}"/>
                  </a:ext>
                </a:extLst>
              </p:cNvPr>
              <p:cNvSpPr txBox="1"/>
              <p:nvPr/>
            </p:nvSpPr>
            <p:spPr>
              <a:xfrm>
                <a:off x="4784037" y="4392861"/>
                <a:ext cx="252646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0=0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873E652-6DC6-43C5-A3D7-F091AE38FC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392861"/>
                <a:ext cx="2526461" cy="276999"/>
              </a:xfrm>
              <a:prstGeom prst="rect">
                <a:avLst/>
              </a:prstGeom>
              <a:blipFill>
                <a:blip r:embed="rId14"/>
                <a:stretch>
                  <a:fillRect l="-725" r="-1449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5C87ADB-1523-4C6E-BF42-204495E40A2D}"/>
                  </a:ext>
                </a:extLst>
              </p:cNvPr>
              <p:cNvSpPr txBox="1"/>
              <p:nvPr/>
            </p:nvSpPr>
            <p:spPr>
              <a:xfrm>
                <a:off x="4784037" y="4734163"/>
                <a:ext cx="1099788" cy="41549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C5C87ADB-1523-4C6E-BF42-204495E40A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734163"/>
                <a:ext cx="1099788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B4873BFA-69A1-4A9E-8845-0010FABFD559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2953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9" grpId="0"/>
      <p:bldP spid="29" grpId="1"/>
      <p:bldP spid="7" grpId="0" animBg="1"/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8002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=−1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800219" cy="276999"/>
              </a:xfrm>
              <a:prstGeom prst="rect">
                <a:avLst/>
              </a:prstGeom>
              <a:blipFill>
                <a:blip r:embed="rId11"/>
                <a:stretch>
                  <a:fillRect l="-6107" r="-6870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blipFill>
                <a:blip r:embed="rId13"/>
                <a:stretch>
                  <a:fillRect l="-624" r="-2287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/>
              <p:nvPr/>
            </p:nvSpPr>
            <p:spPr>
              <a:xfrm>
                <a:off x="4784037" y="4392861"/>
                <a:ext cx="28919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×(−3)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392861"/>
                <a:ext cx="2891946" cy="276999"/>
              </a:xfrm>
              <a:prstGeom prst="rect">
                <a:avLst/>
              </a:prstGeom>
              <a:blipFill>
                <a:blip r:embed="rId14"/>
                <a:stretch>
                  <a:fillRect l="-633" r="-1266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/>
              <p:nvPr/>
            </p:nvSpPr>
            <p:spPr>
              <a:xfrm>
                <a:off x="4784037" y="4734163"/>
                <a:ext cx="926664" cy="41549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734163"/>
                <a:ext cx="926664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4B4B0D59-8AFB-41A1-9A62-93FD05FB7B7D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85845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1" grpId="1"/>
      <p:bldP spid="28" grpId="0" animBg="1"/>
      <p:bldP spid="2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blipFill>
                <a:blip r:embed="rId11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(1)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blipFill>
                <a:blip r:embed="rId13"/>
                <a:stretch>
                  <a:fillRect l="-624" r="-2287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/>
              <p:nvPr/>
            </p:nvSpPr>
            <p:spPr>
              <a:xfrm>
                <a:off x="4784037" y="4392861"/>
                <a:ext cx="28919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×8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×(−3)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392861"/>
                <a:ext cx="2891946" cy="276999"/>
              </a:xfrm>
              <a:prstGeom prst="rect">
                <a:avLst/>
              </a:prstGeom>
              <a:blipFill>
                <a:blip r:embed="rId14"/>
                <a:stretch>
                  <a:fillRect l="-633" r="-1266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/>
              <p:nvPr/>
            </p:nvSpPr>
            <p:spPr>
              <a:xfrm>
                <a:off x="4784037" y="4734163"/>
                <a:ext cx="1228028" cy="41549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734163"/>
                <a:ext cx="1228028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/>
              <p:nvPr/>
            </p:nvSpPr>
            <p:spPr>
              <a:xfrm>
                <a:off x="7602890" y="2222157"/>
                <a:ext cx="92666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222157"/>
                <a:ext cx="926664" cy="4154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543A474-5522-4EE5-A34F-600ED087CCE4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9137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1" grpId="1"/>
      <p:bldP spid="28" grpId="0" animBg="1"/>
      <p:bldP spid="2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9EE72-A84B-4C9A-A6CF-F4AAB283B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/>
              <a:t>Modelo discreto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434-7613-4E07-B554-8791658DB346}"/>
              </a:ext>
            </a:extLst>
          </p:cNvPr>
          <p:cNvSpPr txBox="1"/>
          <p:nvPr/>
        </p:nvSpPr>
        <p:spPr>
          <a:xfrm>
            <a:off x="2592925" y="1535668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u="sng" dirty="0"/>
              <a:t>Datos: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/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1. 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1A53711-05B0-4678-BCE0-BA7D6139E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1959704"/>
                <a:ext cx="3974165" cy="276999"/>
              </a:xfrm>
              <a:prstGeom prst="rect">
                <a:avLst/>
              </a:prstGeom>
              <a:blipFill>
                <a:blip r:embed="rId2"/>
                <a:stretch>
                  <a:fillRect l="-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/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2. 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b="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0D73EB3-8BA9-434C-B41A-D5A4A0C598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291407"/>
                <a:ext cx="1141466" cy="276999"/>
              </a:xfrm>
              <a:prstGeom prst="rect">
                <a:avLst/>
              </a:prstGeom>
              <a:blipFill>
                <a:blip r:embed="rId3"/>
                <a:stretch>
                  <a:fillRect l="-3723" r="-3723" b="-11111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/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3. 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6FC7257-E29B-46ED-9D6D-F24CD37ADB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2653175"/>
                <a:ext cx="1146596" cy="276999"/>
              </a:xfrm>
              <a:prstGeom prst="rect">
                <a:avLst/>
              </a:prstGeom>
              <a:blipFill>
                <a:blip r:embed="rId4"/>
                <a:stretch>
                  <a:fillRect l="-3723" r="-4255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123344E2-456B-4358-A9EB-CBF7C3F1C922}"/>
              </a:ext>
            </a:extLst>
          </p:cNvPr>
          <p:cNvSpPr txBox="1"/>
          <p:nvPr/>
        </p:nvSpPr>
        <p:spPr>
          <a:xfrm>
            <a:off x="3981895" y="2607008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/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9B03C18-86EF-43F3-9E35-E60809FA17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2661890"/>
                <a:ext cx="627095" cy="276999"/>
              </a:xfrm>
              <a:prstGeom prst="rect">
                <a:avLst/>
              </a:prstGeom>
              <a:blipFill>
                <a:blip r:embed="rId5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/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552F761-89A7-4EA5-8A9A-C725C1FDC4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017172"/>
                <a:ext cx="1172372" cy="276999"/>
              </a:xfrm>
              <a:prstGeom prst="rect">
                <a:avLst/>
              </a:prstGeom>
              <a:blipFill>
                <a:blip r:embed="rId6"/>
                <a:stretch>
                  <a:fillRect l="-3627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3ACACE7-527E-4BC3-B808-0CC3A0924502}"/>
              </a:ext>
            </a:extLst>
          </p:cNvPr>
          <p:cNvSpPr txBox="1"/>
          <p:nvPr/>
        </p:nvSpPr>
        <p:spPr>
          <a:xfrm>
            <a:off x="3981895" y="297100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/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2AE71EB-F313-4B6D-A636-9F83A8FDB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025887"/>
                <a:ext cx="627095" cy="276999"/>
              </a:xfrm>
              <a:prstGeom prst="rect">
                <a:avLst/>
              </a:prstGeom>
              <a:blipFill>
                <a:blip r:embed="rId7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/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i="1"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5267118-298C-46EA-8EF2-E9568AD23D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3383222"/>
                <a:ext cx="1172372" cy="276999"/>
              </a:xfrm>
              <a:prstGeom prst="rect">
                <a:avLst/>
              </a:prstGeom>
              <a:blipFill>
                <a:blip r:embed="rId8"/>
                <a:stretch>
                  <a:fillRect l="-4145" r="-362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343311FA-745E-4495-90B1-5EA564D7DA4A}"/>
              </a:ext>
            </a:extLst>
          </p:cNvPr>
          <p:cNvSpPr txBox="1"/>
          <p:nvPr/>
        </p:nvSpPr>
        <p:spPr>
          <a:xfrm>
            <a:off x="3981895" y="3337055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AR" dirty="0"/>
              <a:t>para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/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9F1E1BE3-4C25-4A3F-A65A-F6D9EAAE7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43" y="3391937"/>
                <a:ext cx="627095" cy="276999"/>
              </a:xfrm>
              <a:prstGeom prst="rect">
                <a:avLst/>
              </a:prstGeom>
              <a:blipFill>
                <a:blip r:embed="rId9"/>
                <a:stretch>
                  <a:fillRect l="-7767" r="-7767" b="-15217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/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C1E0051-C390-4837-A95F-9EB5C69CC8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925" y="4074640"/>
                <a:ext cx="627095" cy="276999"/>
              </a:xfrm>
              <a:prstGeom prst="rect">
                <a:avLst/>
              </a:prstGeom>
              <a:blipFill>
                <a:blip r:embed="rId10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/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5B89859-01F6-48FC-A6AA-822D817837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3838338"/>
                <a:ext cx="627095" cy="276999"/>
              </a:xfrm>
              <a:prstGeom prst="rect">
                <a:avLst/>
              </a:prstGeom>
              <a:blipFill>
                <a:blip r:embed="rId11"/>
                <a:stretch>
                  <a:fillRect l="-7767" r="-7767" b="-13333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/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s-AR" b="0" i="1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s-AR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AB8B818-A5C0-49F0-8636-CF4DC090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4896" y="4322547"/>
                <a:ext cx="627095" cy="276999"/>
              </a:xfrm>
              <a:prstGeom prst="rect">
                <a:avLst/>
              </a:prstGeom>
              <a:blipFill>
                <a:blip r:embed="rId12"/>
                <a:stretch>
                  <a:fillRect l="-7767" r="-7767" b="-1087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/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(2)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13711B6-DAF7-4A35-9A00-DD5D072AD3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063906"/>
                <a:ext cx="2931700" cy="276999"/>
              </a:xfrm>
              <a:prstGeom prst="rect">
                <a:avLst/>
              </a:prstGeom>
              <a:blipFill>
                <a:blip r:embed="rId13"/>
                <a:stretch>
                  <a:fillRect l="-624" r="-2287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/>
              <p:nvPr/>
            </p:nvSpPr>
            <p:spPr>
              <a:xfrm>
                <a:off x="4784037" y="4392861"/>
                <a:ext cx="302018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+3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×(−17)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es-A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×8</m:t>
                      </m:r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C80D4A4-932D-4432-ADED-C98777012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392861"/>
                <a:ext cx="3020186" cy="276999"/>
              </a:xfrm>
              <a:prstGeom prst="rect">
                <a:avLst/>
              </a:prstGeom>
              <a:blipFill>
                <a:blip r:embed="rId14"/>
                <a:stretch>
                  <a:fillRect l="-404" r="-1212" b="-40000"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/>
              <p:nvPr/>
            </p:nvSpPr>
            <p:spPr>
              <a:xfrm>
                <a:off x="4784037" y="4734163"/>
                <a:ext cx="1054904" cy="415498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=36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E704A37-122C-4DAC-9788-4B7755CFB8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4037" y="4734163"/>
                <a:ext cx="1054904" cy="415498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/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=−3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3B9349B-AE79-43D0-81BF-97F705A989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1890454"/>
                <a:ext cx="1099788" cy="415498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/>
              <p:nvPr/>
            </p:nvSpPr>
            <p:spPr>
              <a:xfrm>
                <a:off x="7602890" y="2258848"/>
                <a:ext cx="926664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=8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898FCF-13F6-4841-B6B0-CC5B9AFB8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258848"/>
                <a:ext cx="926664" cy="41549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D543A474-5522-4EE5-A34F-600ED087CCE4}"/>
              </a:ext>
            </a:extLst>
          </p:cNvPr>
          <p:cNvSpPr/>
          <p:nvPr/>
        </p:nvSpPr>
        <p:spPr>
          <a:xfrm rot="5400000">
            <a:off x="2286613" y="4082448"/>
            <a:ext cx="203200" cy="27699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/>
              <p:nvPr/>
            </p:nvSpPr>
            <p:spPr>
              <a:xfrm>
                <a:off x="7602890" y="2651474"/>
                <a:ext cx="1228028" cy="415498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𝑐</m:t>
                      </m:r>
                      <m:d>
                        <m:dPr>
                          <m:ctrlPr>
                            <a:rPr lang="es-AR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A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s-AR" b="0" i="1" smtClean="0">
                          <a:latin typeface="Cambria Math" panose="02040503050406030204" pitchFamily="18" charset="0"/>
                        </a:rPr>
                        <m:t>=−17</m:t>
                      </m:r>
                    </m:oMath>
                  </m:oMathPara>
                </a14:m>
                <a:endParaRPr lang="es-AR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009842D-271D-4A39-B7A9-795AE4C091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2890" y="2651474"/>
                <a:ext cx="1228028" cy="415498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A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710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1" grpId="0"/>
      <p:bldP spid="21" grpId="1"/>
      <p:bldP spid="28" grpId="0" animBg="1"/>
      <p:bldP spid="28" grpId="1" animBg="1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1712</TotalTime>
  <Words>1992</Words>
  <Application>Microsoft Office PowerPoint</Application>
  <PresentationFormat>Widescreen</PresentationFormat>
  <Paragraphs>418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Century Gothic</vt:lpstr>
      <vt:lpstr>Wingdings 3</vt:lpstr>
      <vt:lpstr>Wisp</vt:lpstr>
      <vt:lpstr>Sistemas Discretos</vt:lpstr>
      <vt:lpstr>Enunciado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  <vt:lpstr>Modelo discreto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Sistemas Discretos</dc:title>
  <dc:creator>Eli</dc:creator>
  <cp:lastModifiedBy>Eli</cp:lastModifiedBy>
  <cp:revision>44</cp:revision>
  <dcterms:created xsi:type="dcterms:W3CDTF">2020-04-16T17:29:31Z</dcterms:created>
  <dcterms:modified xsi:type="dcterms:W3CDTF">2020-04-23T13:40:49Z</dcterms:modified>
</cp:coreProperties>
</file>